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1243"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4B4266-AE2C-4037-951F-97068B9E1A6D}"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fr-FR"/>
        </a:p>
      </dgm:t>
    </dgm:pt>
    <dgm:pt modelId="{7AD4E83B-2BD6-4450-A175-0843913F98A8}">
      <dgm:prSet phldrT="[Texte]" custT="1"/>
      <dgm:spPr/>
      <dgm:t>
        <a:bodyPr/>
        <a:lstStyle/>
        <a:p>
          <a:r>
            <a:rPr lang="fr-FR" sz="2000" b="1" dirty="0" smtClean="0">
              <a:latin typeface="Times New Roman" pitchFamily="18" charset="0"/>
              <a:cs typeface="Times New Roman" pitchFamily="18" charset="0"/>
            </a:rPr>
            <a:t>Lire tout le texte : éventuellement plusieurs fois afin de le comprendre et dégager l’intention de l’auteur.</a:t>
          </a:r>
          <a:endParaRPr lang="fr-FR" sz="2000" b="1" dirty="0">
            <a:latin typeface="Times New Roman" pitchFamily="18" charset="0"/>
            <a:cs typeface="Times New Roman" pitchFamily="18" charset="0"/>
          </a:endParaRPr>
        </a:p>
      </dgm:t>
    </dgm:pt>
    <dgm:pt modelId="{7E23705E-564F-4437-AFC2-A9245954D38F}" type="parTrans" cxnId="{2E73896F-F374-426D-955A-85986529E518}">
      <dgm:prSet/>
      <dgm:spPr/>
      <dgm:t>
        <a:bodyPr/>
        <a:lstStyle/>
        <a:p>
          <a:endParaRPr lang="fr-FR"/>
        </a:p>
      </dgm:t>
    </dgm:pt>
    <dgm:pt modelId="{50B0AA9F-7F8C-40B1-990F-86DB267F1BF0}" type="sibTrans" cxnId="{2E73896F-F374-426D-955A-85986529E518}">
      <dgm:prSet/>
      <dgm:spPr/>
      <dgm:t>
        <a:bodyPr/>
        <a:lstStyle/>
        <a:p>
          <a:endParaRPr lang="fr-FR"/>
        </a:p>
      </dgm:t>
    </dgm:pt>
    <dgm:pt modelId="{4061C2BF-97F8-46BE-9F5F-91CDD070C39F}">
      <dgm:prSet phldrT="[Texte]" custT="1"/>
      <dgm:spPr/>
      <dgm:t>
        <a:bodyPr/>
        <a:lstStyle/>
        <a:p>
          <a:r>
            <a:rPr lang="fr-FR" sz="1800" b="1" dirty="0" smtClean="0">
              <a:latin typeface="Times New Roman" pitchFamily="18" charset="0"/>
              <a:cs typeface="Times New Roman" pitchFamily="18" charset="0"/>
            </a:rPr>
            <a:t>Maîtriser le lexique du texte : Recourir à un dictionnaire si cela s’avère indispensable et pour les termes techniques, utiliser un dictionnaire de spécialité de valeur reconnue. Se servir du contexte pour trancher entre plusieurs définitions.</a:t>
          </a:r>
          <a:endParaRPr lang="fr-FR" sz="1800" b="1" dirty="0">
            <a:latin typeface="Times New Roman" pitchFamily="18" charset="0"/>
            <a:cs typeface="Times New Roman" pitchFamily="18" charset="0"/>
          </a:endParaRPr>
        </a:p>
      </dgm:t>
    </dgm:pt>
    <dgm:pt modelId="{D7A04338-BA6C-4666-A949-A6521E7729A3}" type="parTrans" cxnId="{515ED25F-9C73-4572-820E-3B72DC0E1229}">
      <dgm:prSet/>
      <dgm:spPr/>
      <dgm:t>
        <a:bodyPr/>
        <a:lstStyle/>
        <a:p>
          <a:endParaRPr lang="fr-FR"/>
        </a:p>
      </dgm:t>
    </dgm:pt>
    <dgm:pt modelId="{C5F2F5F7-CD77-4A8F-876A-59FFC8BAECC8}" type="sibTrans" cxnId="{515ED25F-9C73-4572-820E-3B72DC0E1229}">
      <dgm:prSet/>
      <dgm:spPr/>
      <dgm:t>
        <a:bodyPr/>
        <a:lstStyle/>
        <a:p>
          <a:endParaRPr lang="fr-FR"/>
        </a:p>
      </dgm:t>
    </dgm:pt>
    <dgm:pt modelId="{B029BFAC-6BA6-45D9-970F-89F243B37059}">
      <dgm:prSet phldrT="[Texte]" custT="1"/>
      <dgm:spPr/>
      <dgm:t>
        <a:bodyPr/>
        <a:lstStyle/>
        <a:p>
          <a:r>
            <a:rPr lang="fr-FR" sz="1800" b="1" dirty="0" smtClean="0">
              <a:latin typeface="Times New Roman" pitchFamily="18" charset="0"/>
              <a:cs typeface="Times New Roman" pitchFamily="18" charset="0"/>
            </a:rPr>
            <a:t>Distinguer l’essentiel de l’accessoire dans le texte de départ : Repérer les informations importantes en gardant en tête le thème traité (problématique) : c’est un fil conducteur pour la sélection d’information.</a:t>
          </a:r>
          <a:endParaRPr lang="fr-FR" sz="1800" b="1" dirty="0">
            <a:latin typeface="Times New Roman" pitchFamily="18" charset="0"/>
            <a:cs typeface="Times New Roman" pitchFamily="18" charset="0"/>
          </a:endParaRPr>
        </a:p>
      </dgm:t>
    </dgm:pt>
    <dgm:pt modelId="{B9518BDF-BD09-442B-8FDF-F78A6622203D}" type="parTrans" cxnId="{357C3287-DFDE-43E8-AD92-99AFBCC43E42}">
      <dgm:prSet/>
      <dgm:spPr/>
      <dgm:t>
        <a:bodyPr/>
        <a:lstStyle/>
        <a:p>
          <a:endParaRPr lang="fr-FR"/>
        </a:p>
      </dgm:t>
    </dgm:pt>
    <dgm:pt modelId="{ED675966-CA4F-43C2-8EB0-E801556CB292}" type="sibTrans" cxnId="{357C3287-DFDE-43E8-AD92-99AFBCC43E42}">
      <dgm:prSet/>
      <dgm:spPr/>
      <dgm:t>
        <a:bodyPr/>
        <a:lstStyle/>
        <a:p>
          <a:endParaRPr lang="fr-FR"/>
        </a:p>
      </dgm:t>
    </dgm:pt>
    <dgm:pt modelId="{0644A3FB-9308-4ECA-B43D-591E0D777462}" type="pres">
      <dgm:prSet presAssocID="{874B4266-AE2C-4037-951F-97068B9E1A6D}" presName="Name0" presStyleCnt="0">
        <dgm:presLayoutVars>
          <dgm:chMax val="7"/>
          <dgm:chPref val="7"/>
          <dgm:dir/>
        </dgm:presLayoutVars>
      </dgm:prSet>
      <dgm:spPr/>
    </dgm:pt>
    <dgm:pt modelId="{9FC96DC9-652A-471C-BCA0-E8DF18A8566E}" type="pres">
      <dgm:prSet presAssocID="{874B4266-AE2C-4037-951F-97068B9E1A6D}" presName="Name1" presStyleCnt="0"/>
      <dgm:spPr/>
    </dgm:pt>
    <dgm:pt modelId="{4962EEEC-5498-41DA-A1D6-38307D203F67}" type="pres">
      <dgm:prSet presAssocID="{874B4266-AE2C-4037-951F-97068B9E1A6D}" presName="cycle" presStyleCnt="0"/>
      <dgm:spPr/>
    </dgm:pt>
    <dgm:pt modelId="{DCD73A3A-8F5A-4DB4-9261-0C70A657AA34}" type="pres">
      <dgm:prSet presAssocID="{874B4266-AE2C-4037-951F-97068B9E1A6D}" presName="srcNode" presStyleLbl="node1" presStyleIdx="0" presStyleCnt="3"/>
      <dgm:spPr/>
    </dgm:pt>
    <dgm:pt modelId="{A67D1C1C-D930-4C85-8CAA-F3E3D42DA340}" type="pres">
      <dgm:prSet presAssocID="{874B4266-AE2C-4037-951F-97068B9E1A6D}" presName="conn" presStyleLbl="parChTrans1D2" presStyleIdx="0" presStyleCnt="1"/>
      <dgm:spPr/>
    </dgm:pt>
    <dgm:pt modelId="{CDFBC103-BB35-4A48-B158-41ABE371BE46}" type="pres">
      <dgm:prSet presAssocID="{874B4266-AE2C-4037-951F-97068B9E1A6D}" presName="extraNode" presStyleLbl="node1" presStyleIdx="0" presStyleCnt="3"/>
      <dgm:spPr/>
    </dgm:pt>
    <dgm:pt modelId="{3C5F5B4F-EF2F-43CD-90A2-B1468E04D978}" type="pres">
      <dgm:prSet presAssocID="{874B4266-AE2C-4037-951F-97068B9E1A6D}" presName="dstNode" presStyleLbl="node1" presStyleIdx="0" presStyleCnt="3"/>
      <dgm:spPr/>
    </dgm:pt>
    <dgm:pt modelId="{655BA89D-F9DE-4BA1-ABAC-E35C4E7BF854}" type="pres">
      <dgm:prSet presAssocID="{7AD4E83B-2BD6-4450-A175-0843913F98A8}" presName="text_1" presStyleLbl="node1" presStyleIdx="0" presStyleCnt="3">
        <dgm:presLayoutVars>
          <dgm:bulletEnabled val="1"/>
        </dgm:presLayoutVars>
      </dgm:prSet>
      <dgm:spPr/>
      <dgm:t>
        <a:bodyPr/>
        <a:lstStyle/>
        <a:p>
          <a:endParaRPr lang="fr-FR"/>
        </a:p>
      </dgm:t>
    </dgm:pt>
    <dgm:pt modelId="{B637A489-83B2-4166-97C0-A2C93AA7F46E}" type="pres">
      <dgm:prSet presAssocID="{7AD4E83B-2BD6-4450-A175-0843913F98A8}" presName="accent_1" presStyleCnt="0"/>
      <dgm:spPr/>
    </dgm:pt>
    <dgm:pt modelId="{8FEC8307-B2E6-449C-87E7-168291B6C2DE}" type="pres">
      <dgm:prSet presAssocID="{7AD4E83B-2BD6-4450-A175-0843913F98A8}" presName="accentRepeatNode" presStyleLbl="solidFgAcc1" presStyleIdx="0" presStyleCnt="3"/>
      <dgm:spPr/>
    </dgm:pt>
    <dgm:pt modelId="{0EFBDC1F-E38C-49C3-BD5F-7DDB5ED92DE2}" type="pres">
      <dgm:prSet presAssocID="{4061C2BF-97F8-46BE-9F5F-91CDD070C39F}" presName="text_2" presStyleLbl="node1" presStyleIdx="1" presStyleCnt="3" custScaleY="111111">
        <dgm:presLayoutVars>
          <dgm:bulletEnabled val="1"/>
        </dgm:presLayoutVars>
      </dgm:prSet>
      <dgm:spPr/>
      <dgm:t>
        <a:bodyPr/>
        <a:lstStyle/>
        <a:p>
          <a:endParaRPr lang="fr-FR"/>
        </a:p>
      </dgm:t>
    </dgm:pt>
    <dgm:pt modelId="{8C50D78F-01E6-43E5-9FCE-F82F1ED7B9A8}" type="pres">
      <dgm:prSet presAssocID="{4061C2BF-97F8-46BE-9F5F-91CDD070C39F}" presName="accent_2" presStyleCnt="0"/>
      <dgm:spPr/>
    </dgm:pt>
    <dgm:pt modelId="{D3695C38-F9CA-418E-AD8E-524672E77271}" type="pres">
      <dgm:prSet presAssocID="{4061C2BF-97F8-46BE-9F5F-91CDD070C39F}" presName="accentRepeatNode" presStyleLbl="solidFgAcc1" presStyleIdx="1" presStyleCnt="3"/>
      <dgm:spPr/>
    </dgm:pt>
    <dgm:pt modelId="{9A357C07-A081-4B9B-9E6D-2800971E4D5C}" type="pres">
      <dgm:prSet presAssocID="{B029BFAC-6BA6-45D9-970F-89F243B37059}" presName="text_3" presStyleLbl="node1" presStyleIdx="2" presStyleCnt="3">
        <dgm:presLayoutVars>
          <dgm:bulletEnabled val="1"/>
        </dgm:presLayoutVars>
      </dgm:prSet>
      <dgm:spPr/>
      <dgm:t>
        <a:bodyPr/>
        <a:lstStyle/>
        <a:p>
          <a:endParaRPr lang="fr-FR"/>
        </a:p>
      </dgm:t>
    </dgm:pt>
    <dgm:pt modelId="{BE2E357D-CA9A-4D81-B3B2-EEC1D4ED5223}" type="pres">
      <dgm:prSet presAssocID="{B029BFAC-6BA6-45D9-970F-89F243B37059}" presName="accent_3" presStyleCnt="0"/>
      <dgm:spPr/>
    </dgm:pt>
    <dgm:pt modelId="{4403ACA4-1779-498D-976D-74910764446E}" type="pres">
      <dgm:prSet presAssocID="{B029BFAC-6BA6-45D9-970F-89F243B37059}" presName="accentRepeatNode" presStyleLbl="solidFgAcc1" presStyleIdx="2" presStyleCnt="3"/>
      <dgm:spPr/>
    </dgm:pt>
  </dgm:ptLst>
  <dgm:cxnLst>
    <dgm:cxn modelId="{1CFF7FBF-DD00-4E49-8682-EA79F6A7B528}" type="presOf" srcId="{B029BFAC-6BA6-45D9-970F-89F243B37059}" destId="{9A357C07-A081-4B9B-9E6D-2800971E4D5C}" srcOrd="0" destOrd="0" presId="urn:microsoft.com/office/officeart/2008/layout/VerticalCurvedList"/>
    <dgm:cxn modelId="{515ED25F-9C73-4572-820E-3B72DC0E1229}" srcId="{874B4266-AE2C-4037-951F-97068B9E1A6D}" destId="{4061C2BF-97F8-46BE-9F5F-91CDD070C39F}" srcOrd="1" destOrd="0" parTransId="{D7A04338-BA6C-4666-A949-A6521E7729A3}" sibTransId="{C5F2F5F7-CD77-4A8F-876A-59FFC8BAECC8}"/>
    <dgm:cxn modelId="{2E73896F-F374-426D-955A-85986529E518}" srcId="{874B4266-AE2C-4037-951F-97068B9E1A6D}" destId="{7AD4E83B-2BD6-4450-A175-0843913F98A8}" srcOrd="0" destOrd="0" parTransId="{7E23705E-564F-4437-AFC2-A9245954D38F}" sibTransId="{50B0AA9F-7F8C-40B1-990F-86DB267F1BF0}"/>
    <dgm:cxn modelId="{A888A011-949F-45BF-8261-FE16BCAB9E55}" type="presOf" srcId="{4061C2BF-97F8-46BE-9F5F-91CDD070C39F}" destId="{0EFBDC1F-E38C-49C3-BD5F-7DDB5ED92DE2}" srcOrd="0" destOrd="0" presId="urn:microsoft.com/office/officeart/2008/layout/VerticalCurvedList"/>
    <dgm:cxn modelId="{357C3287-DFDE-43E8-AD92-99AFBCC43E42}" srcId="{874B4266-AE2C-4037-951F-97068B9E1A6D}" destId="{B029BFAC-6BA6-45D9-970F-89F243B37059}" srcOrd="2" destOrd="0" parTransId="{B9518BDF-BD09-442B-8FDF-F78A6622203D}" sibTransId="{ED675966-CA4F-43C2-8EB0-E801556CB292}"/>
    <dgm:cxn modelId="{2C9213B0-C005-421C-8B61-730CDE835EA1}" type="presOf" srcId="{50B0AA9F-7F8C-40B1-990F-86DB267F1BF0}" destId="{A67D1C1C-D930-4C85-8CAA-F3E3D42DA340}" srcOrd="0" destOrd="0" presId="urn:microsoft.com/office/officeart/2008/layout/VerticalCurvedList"/>
    <dgm:cxn modelId="{FDDFC186-D269-4C33-9783-10FAA3CAD4AA}" type="presOf" srcId="{874B4266-AE2C-4037-951F-97068B9E1A6D}" destId="{0644A3FB-9308-4ECA-B43D-591E0D777462}" srcOrd="0" destOrd="0" presId="urn:microsoft.com/office/officeart/2008/layout/VerticalCurvedList"/>
    <dgm:cxn modelId="{A5789033-BAE0-4810-8023-01B4B34B26B8}" type="presOf" srcId="{7AD4E83B-2BD6-4450-A175-0843913F98A8}" destId="{655BA89D-F9DE-4BA1-ABAC-E35C4E7BF854}" srcOrd="0" destOrd="0" presId="urn:microsoft.com/office/officeart/2008/layout/VerticalCurvedList"/>
    <dgm:cxn modelId="{2BD80027-F75F-4FF6-80F3-8B844620B7AE}" type="presParOf" srcId="{0644A3FB-9308-4ECA-B43D-591E0D777462}" destId="{9FC96DC9-652A-471C-BCA0-E8DF18A8566E}" srcOrd="0" destOrd="0" presId="urn:microsoft.com/office/officeart/2008/layout/VerticalCurvedList"/>
    <dgm:cxn modelId="{02DA96A0-8F28-43E4-953B-9236C6404178}" type="presParOf" srcId="{9FC96DC9-652A-471C-BCA0-E8DF18A8566E}" destId="{4962EEEC-5498-41DA-A1D6-38307D203F67}" srcOrd="0" destOrd="0" presId="urn:microsoft.com/office/officeart/2008/layout/VerticalCurvedList"/>
    <dgm:cxn modelId="{02E9608F-2423-4AAF-8389-55C9164BF062}" type="presParOf" srcId="{4962EEEC-5498-41DA-A1D6-38307D203F67}" destId="{DCD73A3A-8F5A-4DB4-9261-0C70A657AA34}" srcOrd="0" destOrd="0" presId="urn:microsoft.com/office/officeart/2008/layout/VerticalCurvedList"/>
    <dgm:cxn modelId="{4616A49F-2EB1-4522-9B3D-6063BC032784}" type="presParOf" srcId="{4962EEEC-5498-41DA-A1D6-38307D203F67}" destId="{A67D1C1C-D930-4C85-8CAA-F3E3D42DA340}" srcOrd="1" destOrd="0" presId="urn:microsoft.com/office/officeart/2008/layout/VerticalCurvedList"/>
    <dgm:cxn modelId="{C5CC35ED-3D13-4237-A369-485C692E0375}" type="presParOf" srcId="{4962EEEC-5498-41DA-A1D6-38307D203F67}" destId="{CDFBC103-BB35-4A48-B158-41ABE371BE46}" srcOrd="2" destOrd="0" presId="urn:microsoft.com/office/officeart/2008/layout/VerticalCurvedList"/>
    <dgm:cxn modelId="{5C9E3518-814B-4E98-B255-D5302EA12A66}" type="presParOf" srcId="{4962EEEC-5498-41DA-A1D6-38307D203F67}" destId="{3C5F5B4F-EF2F-43CD-90A2-B1468E04D978}" srcOrd="3" destOrd="0" presId="urn:microsoft.com/office/officeart/2008/layout/VerticalCurvedList"/>
    <dgm:cxn modelId="{94AD486F-BB40-4DAD-9290-3BFA269D1EAC}" type="presParOf" srcId="{9FC96DC9-652A-471C-BCA0-E8DF18A8566E}" destId="{655BA89D-F9DE-4BA1-ABAC-E35C4E7BF854}" srcOrd="1" destOrd="0" presId="urn:microsoft.com/office/officeart/2008/layout/VerticalCurvedList"/>
    <dgm:cxn modelId="{DA22F06F-A16D-4924-8F3E-A4FE345F1FE2}" type="presParOf" srcId="{9FC96DC9-652A-471C-BCA0-E8DF18A8566E}" destId="{B637A489-83B2-4166-97C0-A2C93AA7F46E}" srcOrd="2" destOrd="0" presId="urn:microsoft.com/office/officeart/2008/layout/VerticalCurvedList"/>
    <dgm:cxn modelId="{C7AC1676-4BC2-4858-9335-03F0149E9E68}" type="presParOf" srcId="{B637A489-83B2-4166-97C0-A2C93AA7F46E}" destId="{8FEC8307-B2E6-449C-87E7-168291B6C2DE}" srcOrd="0" destOrd="0" presId="urn:microsoft.com/office/officeart/2008/layout/VerticalCurvedList"/>
    <dgm:cxn modelId="{80DE44C9-1136-4474-8977-B5952F31E170}" type="presParOf" srcId="{9FC96DC9-652A-471C-BCA0-E8DF18A8566E}" destId="{0EFBDC1F-E38C-49C3-BD5F-7DDB5ED92DE2}" srcOrd="3" destOrd="0" presId="urn:microsoft.com/office/officeart/2008/layout/VerticalCurvedList"/>
    <dgm:cxn modelId="{5FFDD0B8-2DE9-4484-9192-26B97F29EF0A}" type="presParOf" srcId="{9FC96DC9-652A-471C-BCA0-E8DF18A8566E}" destId="{8C50D78F-01E6-43E5-9FCE-F82F1ED7B9A8}" srcOrd="4" destOrd="0" presId="urn:microsoft.com/office/officeart/2008/layout/VerticalCurvedList"/>
    <dgm:cxn modelId="{14F0B9BC-8AEB-47B4-80D7-963288203BCD}" type="presParOf" srcId="{8C50D78F-01E6-43E5-9FCE-F82F1ED7B9A8}" destId="{D3695C38-F9CA-418E-AD8E-524672E77271}" srcOrd="0" destOrd="0" presId="urn:microsoft.com/office/officeart/2008/layout/VerticalCurvedList"/>
    <dgm:cxn modelId="{CA805963-00CF-4F1E-AF9C-7DD4E890989B}" type="presParOf" srcId="{9FC96DC9-652A-471C-BCA0-E8DF18A8566E}" destId="{9A357C07-A081-4B9B-9E6D-2800971E4D5C}" srcOrd="5" destOrd="0" presId="urn:microsoft.com/office/officeart/2008/layout/VerticalCurvedList"/>
    <dgm:cxn modelId="{20FC5DEC-EDA7-466E-A29A-3D22E978245E}" type="presParOf" srcId="{9FC96DC9-652A-471C-BCA0-E8DF18A8566E}" destId="{BE2E357D-CA9A-4D81-B3B2-EEC1D4ED5223}" srcOrd="6" destOrd="0" presId="urn:microsoft.com/office/officeart/2008/layout/VerticalCurvedList"/>
    <dgm:cxn modelId="{96557371-1153-48CD-88F1-0E54347CE3AA}" type="presParOf" srcId="{BE2E357D-CA9A-4D81-B3B2-EEC1D4ED5223}" destId="{4403ACA4-1779-498D-976D-7491076444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D1C1C-D930-4C85-8CAA-F3E3D42DA340}">
      <dsp:nvSpPr>
        <dsp:cNvPr id="0" name=""/>
        <dsp:cNvSpPr/>
      </dsp:nvSpPr>
      <dsp:spPr>
        <a:xfrm>
          <a:off x="-5860797" y="-897147"/>
          <a:ext cx="6978870" cy="6978870"/>
        </a:xfrm>
        <a:prstGeom prst="blockArc">
          <a:avLst>
            <a:gd name="adj1" fmla="val 18900000"/>
            <a:gd name="adj2" fmla="val 2700000"/>
            <a:gd name="adj3" fmla="val 310"/>
          </a:avLst>
        </a:pr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5BA89D-F9DE-4BA1-ABAC-E35C4E7BF854}">
      <dsp:nvSpPr>
        <dsp:cNvPr id="0" name=""/>
        <dsp:cNvSpPr/>
      </dsp:nvSpPr>
      <dsp:spPr>
        <a:xfrm>
          <a:off x="719619" y="518457"/>
          <a:ext cx="7129713" cy="1036915"/>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3051" tIns="50800" rIns="50800" bIns="50800" numCol="1" spcCol="1270" anchor="ctr" anchorCtr="0">
          <a:noAutofit/>
        </a:bodyPr>
        <a:lstStyle/>
        <a:p>
          <a:pPr lvl="0" algn="l" defTabSz="889000">
            <a:lnSpc>
              <a:spcPct val="90000"/>
            </a:lnSpc>
            <a:spcBef>
              <a:spcPct val="0"/>
            </a:spcBef>
            <a:spcAft>
              <a:spcPct val="35000"/>
            </a:spcAft>
          </a:pPr>
          <a:r>
            <a:rPr lang="fr-FR" sz="2000" b="1" kern="1200" dirty="0" smtClean="0">
              <a:latin typeface="Times New Roman" pitchFamily="18" charset="0"/>
              <a:cs typeface="Times New Roman" pitchFamily="18" charset="0"/>
            </a:rPr>
            <a:t>Lire tout le texte : éventuellement plusieurs fois afin de le comprendre et dégager l’intention de l’auteur.</a:t>
          </a:r>
          <a:endParaRPr lang="fr-FR" sz="2000" b="1" kern="1200" dirty="0">
            <a:latin typeface="Times New Roman" pitchFamily="18" charset="0"/>
            <a:cs typeface="Times New Roman" pitchFamily="18" charset="0"/>
          </a:endParaRPr>
        </a:p>
      </dsp:txBody>
      <dsp:txXfrm>
        <a:off x="719619" y="518457"/>
        <a:ext cx="7129713" cy="1036915"/>
      </dsp:txXfrm>
    </dsp:sp>
    <dsp:sp modelId="{8FEC8307-B2E6-449C-87E7-168291B6C2DE}">
      <dsp:nvSpPr>
        <dsp:cNvPr id="0" name=""/>
        <dsp:cNvSpPr/>
      </dsp:nvSpPr>
      <dsp:spPr>
        <a:xfrm>
          <a:off x="71547" y="388843"/>
          <a:ext cx="1296144" cy="1296144"/>
        </a:xfrm>
        <a:prstGeom prst="ellipse">
          <a:avLst/>
        </a:prstGeom>
        <a:solidFill>
          <a:schemeClr val="l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FBDC1F-E38C-49C3-BD5F-7DDB5ED92DE2}">
      <dsp:nvSpPr>
        <dsp:cNvPr id="0" name=""/>
        <dsp:cNvSpPr/>
      </dsp:nvSpPr>
      <dsp:spPr>
        <a:xfrm>
          <a:off x="1096537" y="2016224"/>
          <a:ext cx="6752795" cy="1152126"/>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3051" tIns="45720" rIns="45720" bIns="45720" numCol="1" spcCol="1270" anchor="ctr" anchorCtr="0">
          <a:noAutofit/>
        </a:bodyPr>
        <a:lstStyle/>
        <a:p>
          <a:pPr lvl="0" algn="l" defTabSz="800100">
            <a:lnSpc>
              <a:spcPct val="90000"/>
            </a:lnSpc>
            <a:spcBef>
              <a:spcPct val="0"/>
            </a:spcBef>
            <a:spcAft>
              <a:spcPct val="35000"/>
            </a:spcAft>
          </a:pPr>
          <a:r>
            <a:rPr lang="fr-FR" sz="1800" b="1" kern="1200" dirty="0" smtClean="0">
              <a:latin typeface="Times New Roman" pitchFamily="18" charset="0"/>
              <a:cs typeface="Times New Roman" pitchFamily="18" charset="0"/>
            </a:rPr>
            <a:t>Maîtriser le lexique du texte : Recourir à un dictionnaire si cela s’avère indispensable et pour les termes techniques, utiliser un dictionnaire de spécialité de valeur reconnue. Se servir du contexte pour trancher entre plusieurs définitions.</a:t>
          </a:r>
          <a:endParaRPr lang="fr-FR" sz="1800" b="1" kern="1200" dirty="0">
            <a:latin typeface="Times New Roman" pitchFamily="18" charset="0"/>
            <a:cs typeface="Times New Roman" pitchFamily="18" charset="0"/>
          </a:endParaRPr>
        </a:p>
      </dsp:txBody>
      <dsp:txXfrm>
        <a:off x="1096537" y="2016224"/>
        <a:ext cx="6752795" cy="1152126"/>
      </dsp:txXfrm>
    </dsp:sp>
    <dsp:sp modelId="{D3695C38-F9CA-418E-AD8E-524672E77271}">
      <dsp:nvSpPr>
        <dsp:cNvPr id="0" name=""/>
        <dsp:cNvSpPr/>
      </dsp:nvSpPr>
      <dsp:spPr>
        <a:xfrm>
          <a:off x="448465" y="1944216"/>
          <a:ext cx="1296144" cy="1296144"/>
        </a:xfrm>
        <a:prstGeom prst="ellipse">
          <a:avLst/>
        </a:prstGeom>
        <a:solidFill>
          <a:schemeClr val="l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357C07-A081-4B9B-9E6D-2800971E4D5C}">
      <dsp:nvSpPr>
        <dsp:cNvPr id="0" name=""/>
        <dsp:cNvSpPr/>
      </dsp:nvSpPr>
      <dsp:spPr>
        <a:xfrm>
          <a:off x="719619" y="3629203"/>
          <a:ext cx="7129713" cy="1036915"/>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3051" tIns="45720" rIns="45720" bIns="45720" numCol="1" spcCol="1270" anchor="ctr" anchorCtr="0">
          <a:noAutofit/>
        </a:bodyPr>
        <a:lstStyle/>
        <a:p>
          <a:pPr lvl="0" algn="l" defTabSz="800100">
            <a:lnSpc>
              <a:spcPct val="90000"/>
            </a:lnSpc>
            <a:spcBef>
              <a:spcPct val="0"/>
            </a:spcBef>
            <a:spcAft>
              <a:spcPct val="35000"/>
            </a:spcAft>
          </a:pPr>
          <a:r>
            <a:rPr lang="fr-FR" sz="1800" b="1" kern="1200" dirty="0" smtClean="0">
              <a:latin typeface="Times New Roman" pitchFamily="18" charset="0"/>
              <a:cs typeface="Times New Roman" pitchFamily="18" charset="0"/>
            </a:rPr>
            <a:t>Distinguer l’essentiel de l’accessoire dans le texte de départ : Repérer les informations importantes en gardant en tête le thème traité (problématique) : c’est un fil conducteur pour la sélection d’information.</a:t>
          </a:r>
          <a:endParaRPr lang="fr-FR" sz="1800" b="1" kern="1200" dirty="0">
            <a:latin typeface="Times New Roman" pitchFamily="18" charset="0"/>
            <a:cs typeface="Times New Roman" pitchFamily="18" charset="0"/>
          </a:endParaRPr>
        </a:p>
      </dsp:txBody>
      <dsp:txXfrm>
        <a:off x="719619" y="3629203"/>
        <a:ext cx="7129713" cy="1036915"/>
      </dsp:txXfrm>
    </dsp:sp>
    <dsp:sp modelId="{4403ACA4-1779-498D-976D-74910764446E}">
      <dsp:nvSpPr>
        <dsp:cNvPr id="0" name=""/>
        <dsp:cNvSpPr/>
      </dsp:nvSpPr>
      <dsp:spPr>
        <a:xfrm>
          <a:off x="71547" y="3499588"/>
          <a:ext cx="1296144" cy="1296144"/>
        </a:xfrm>
        <a:prstGeom prst="ellipse">
          <a:avLst/>
        </a:prstGeom>
        <a:solidFill>
          <a:schemeClr val="l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32E1A50-119C-452D-9799-1791F970533B}" type="datetimeFigureOut">
              <a:rPr lang="fr-FR" smtClean="0"/>
              <a:t>02/11/2015</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AF9DFD0-751F-4B17-8FE6-6ED39A72A59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32E1A50-119C-452D-9799-1791F970533B}" type="datetimeFigureOut">
              <a:rPr lang="fr-FR" smtClean="0"/>
              <a:t>02/11/2015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AF9DFD0-751F-4B17-8FE6-6ED39A72A59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832E1A50-119C-452D-9799-1791F970533B}" type="datetimeFigureOut">
              <a:rPr lang="fr-FR" smtClean="0"/>
              <a:t>02/11/2015</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AF9DFD0-751F-4B17-8FE6-6ED39A72A59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32E1A50-119C-452D-9799-1791F970533B}" type="datetimeFigureOut">
              <a:rPr lang="fr-FR" smtClean="0"/>
              <a:t>02/11/2015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AF9DFD0-751F-4B17-8FE6-6ED39A72A59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32E1A50-119C-452D-9799-1791F970533B}" type="datetimeFigureOut">
              <a:rPr lang="fr-FR" smtClean="0"/>
              <a:t>02/11/2015</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2AF9DFD0-751F-4B17-8FE6-6ED39A72A59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32E1A50-119C-452D-9799-1791F970533B}" type="datetimeFigureOut">
              <a:rPr lang="fr-FR" smtClean="0"/>
              <a:t>02/11/2015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AF9DFD0-751F-4B17-8FE6-6ED39A72A59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32E1A50-119C-452D-9799-1791F970533B}" type="datetimeFigureOut">
              <a:rPr lang="fr-FR" smtClean="0"/>
              <a:t>02/11/2015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AF9DFD0-751F-4B17-8FE6-6ED39A72A59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832E1A50-119C-452D-9799-1791F970533B}" type="datetimeFigureOut">
              <a:rPr lang="fr-FR" smtClean="0"/>
              <a:t>02/11/2015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AF9DFD0-751F-4B17-8FE6-6ED39A72A59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832E1A50-119C-452D-9799-1791F970533B}" type="datetimeFigureOut">
              <a:rPr lang="fr-FR" smtClean="0"/>
              <a:t>02/11/2015</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2AF9DFD0-751F-4B17-8FE6-6ED39A72A59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32E1A50-119C-452D-9799-1791F970533B}" type="datetimeFigureOut">
              <a:rPr lang="fr-FR" smtClean="0"/>
              <a:t>02/11/2015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AF9DFD0-751F-4B17-8FE6-6ED39A72A59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832E1A50-119C-452D-9799-1791F970533B}" type="datetimeFigureOut">
              <a:rPr lang="fr-FR" smtClean="0"/>
              <a:t>02/11/2015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AF9DFD0-751F-4B17-8FE6-6ED39A72A593}" type="slidenum">
              <a:rPr lang="fr-FR" smtClean="0"/>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32E1A50-119C-452D-9799-1791F970533B}" type="datetimeFigureOut">
              <a:rPr lang="fr-FR" smtClean="0"/>
              <a:t>02/11/2015</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AF9DFD0-751F-4B17-8FE6-6ED39A72A59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26007" y="260648"/>
            <a:ext cx="4116897"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fr-FR" sz="5400" b="1" u="sng" spc="150" dirty="0" smtClean="0">
                <a:ln w="11430"/>
                <a:solidFill>
                  <a:srgbClr val="F8F8F8"/>
                </a:solidFill>
                <a:effectLst>
                  <a:outerShdw blurRad="25400" algn="tl" rotWithShape="0">
                    <a:srgbClr val="000000">
                      <a:alpha val="43000"/>
                    </a:srgbClr>
                  </a:outerShdw>
                </a:effectLst>
              </a:rPr>
              <a:t>Chapitre 05</a:t>
            </a:r>
            <a:endParaRPr lang="fr-FR" sz="5400" b="1" u="sng" cap="none" spc="150" dirty="0">
              <a:ln w="11430"/>
              <a:solidFill>
                <a:srgbClr val="F8F8F8"/>
              </a:solidFill>
              <a:effectLst>
                <a:outerShdw blurRad="25400" algn="tl" rotWithShape="0">
                  <a:srgbClr val="000000">
                    <a:alpha val="43000"/>
                  </a:srgbClr>
                </a:outerShdw>
              </a:effectLst>
            </a:endParaRPr>
          </a:p>
        </p:txBody>
      </p:sp>
      <p:sp>
        <p:nvSpPr>
          <p:cNvPr id="6" name="Rectangle 5"/>
          <p:cNvSpPr/>
          <p:nvPr/>
        </p:nvSpPr>
        <p:spPr>
          <a:xfrm>
            <a:off x="563512" y="2060848"/>
            <a:ext cx="6580649" cy="2800767"/>
          </a:xfrm>
          <a:prstGeom prst="rect">
            <a:avLst/>
          </a:prstGeom>
          <a:solidFill>
            <a:schemeClr val="accent2"/>
          </a:solidFill>
        </p:spPr>
        <p:txBody>
          <a:bodyPr wrap="none" lIns="91440" tIns="45720" rIns="91440" bIns="45720">
            <a:spAutoFit/>
          </a:bodyPr>
          <a:lstStyle/>
          <a:p>
            <a:pPr algn="ctr"/>
            <a:r>
              <a:rPr lang="fr-FR" sz="8800" b="1" spc="50" dirty="0" smtClean="0">
                <a:ln w="12700" cmpd="sng">
                  <a:solidFill>
                    <a:schemeClr val="accent6">
                      <a:satMod val="120000"/>
                      <a:shade val="80000"/>
                    </a:schemeClr>
                  </a:solidFill>
                  <a:prstDash val="solid"/>
                </a:ln>
                <a:effectLst>
                  <a:glow rad="53100">
                    <a:schemeClr val="accent6">
                      <a:satMod val="180000"/>
                      <a:alpha val="30000"/>
                    </a:schemeClr>
                  </a:glow>
                </a:effectLst>
              </a:rPr>
              <a:t>Le Résumé </a:t>
            </a:r>
          </a:p>
          <a:p>
            <a:pPr algn="ctr"/>
            <a:r>
              <a:rPr lang="fr-FR" sz="8800" b="1" spc="50" dirty="0">
                <a:ln w="12700" cmpd="sng">
                  <a:solidFill>
                    <a:schemeClr val="accent6">
                      <a:satMod val="120000"/>
                      <a:shade val="80000"/>
                    </a:schemeClr>
                  </a:solidFill>
                  <a:prstDash val="solid"/>
                </a:ln>
                <a:effectLst>
                  <a:glow rad="53100">
                    <a:schemeClr val="accent6">
                      <a:satMod val="180000"/>
                      <a:alpha val="30000"/>
                    </a:schemeClr>
                  </a:glow>
                </a:effectLst>
              </a:rPr>
              <a:t>S</a:t>
            </a:r>
            <a:r>
              <a:rPr lang="fr-FR" sz="8800" b="1" spc="50" dirty="0" smtClean="0">
                <a:ln w="12700" cmpd="sng">
                  <a:solidFill>
                    <a:schemeClr val="accent6">
                      <a:satMod val="120000"/>
                      <a:shade val="80000"/>
                    </a:schemeClr>
                  </a:solidFill>
                  <a:prstDash val="solid"/>
                </a:ln>
                <a:effectLst>
                  <a:glow rad="53100">
                    <a:schemeClr val="accent6">
                      <a:satMod val="180000"/>
                      <a:alpha val="30000"/>
                    </a:schemeClr>
                  </a:glow>
                </a:effectLst>
              </a:rPr>
              <a:t>cientifique</a:t>
            </a:r>
            <a:endParaRPr lang="fr-FR" sz="8800" b="1" spc="50" dirty="0">
              <a:ln w="12700" cmpd="sng">
                <a:solidFill>
                  <a:schemeClr val="accent6">
                    <a:satMod val="120000"/>
                    <a:shade val="80000"/>
                  </a:schemeClr>
                </a:solidFill>
                <a:prstDash val="solid"/>
              </a:ln>
              <a:effectLst>
                <a:glow rad="53100">
                  <a:schemeClr val="accent6">
                    <a:satMod val="180000"/>
                    <a:alpha val="30000"/>
                  </a:schemeClr>
                </a:glow>
              </a:effectLst>
            </a:endParaRPr>
          </a:p>
        </p:txBody>
      </p:sp>
    </p:spTree>
    <p:extLst>
      <p:ext uri="{BB962C8B-B14F-4D97-AF65-F5344CB8AC3E}">
        <p14:creationId xmlns:p14="http://schemas.microsoft.com/office/powerpoint/2010/main" val="808772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4968" y="260648"/>
            <a:ext cx="4732386" cy="584775"/>
          </a:xfrm>
          <a:prstGeom prst="rect">
            <a:avLst/>
          </a:prstGeom>
        </p:spPr>
        <p:txBody>
          <a:bodyPr wrap="none">
            <a:spAutoFit/>
          </a:bodyPr>
          <a:lstStyle/>
          <a:p>
            <a:r>
              <a:rPr lang="fr-FR" sz="3200" b="1" u="sng"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2-2- Lors de la </a:t>
            </a:r>
            <a:r>
              <a:rPr lang="fr-FR" sz="3200" b="1"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rédaction :</a:t>
            </a:r>
            <a:endParaRPr lang="fr-FR" sz="3200"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Ellipse 5"/>
          <p:cNvSpPr/>
          <p:nvPr/>
        </p:nvSpPr>
        <p:spPr>
          <a:xfrm>
            <a:off x="1547664" y="1484784"/>
            <a:ext cx="4752528"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effectLst>
                  <a:outerShdw blurRad="38100" dist="38100" dir="2700000" algn="tl">
                    <a:srgbClr val="000000">
                      <a:alpha val="43137"/>
                    </a:srgbClr>
                  </a:outerShdw>
                </a:effectLst>
              </a:rPr>
              <a:t>a) Reformuler l’essentiel </a:t>
            </a:r>
            <a:endParaRPr lang="fr-FR" sz="2400" b="1" dirty="0">
              <a:solidFill>
                <a:schemeClr val="tx1"/>
              </a:solidFill>
              <a:effectLst>
                <a:outerShdw blurRad="38100" dist="38100" dir="2700000" algn="tl">
                  <a:srgbClr val="000000">
                    <a:alpha val="43137"/>
                  </a:srgbClr>
                </a:outerShdw>
              </a:effectLst>
            </a:endParaRPr>
          </a:p>
        </p:txBody>
      </p:sp>
      <p:sp>
        <p:nvSpPr>
          <p:cNvPr id="7" name="Flèche vers le bas 6"/>
          <p:cNvSpPr/>
          <p:nvPr/>
        </p:nvSpPr>
        <p:spPr>
          <a:xfrm>
            <a:off x="3531136" y="2348880"/>
            <a:ext cx="2880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587152" y="3284984"/>
            <a:ext cx="7272808" cy="21602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N’omettre aucune information importante, ne mentionner les exemples </a:t>
            </a:r>
            <a:r>
              <a:rPr lang="fr-FR" b="1" dirty="0" smtClean="0">
                <a:solidFill>
                  <a:schemeClr val="tx1"/>
                </a:solidFill>
              </a:rPr>
              <a:t>que s’ils </a:t>
            </a:r>
            <a:r>
              <a:rPr lang="fr-FR" b="1" dirty="0">
                <a:solidFill>
                  <a:schemeClr val="tx1"/>
                </a:solidFill>
              </a:rPr>
              <a:t>sont capitaux (longuement développés ou indispensables pour </a:t>
            </a:r>
            <a:r>
              <a:rPr lang="fr-FR" b="1" dirty="0" smtClean="0">
                <a:solidFill>
                  <a:schemeClr val="tx1"/>
                </a:solidFill>
              </a:rPr>
              <a:t>la compréhension </a:t>
            </a:r>
            <a:r>
              <a:rPr lang="fr-FR" b="1" dirty="0">
                <a:solidFill>
                  <a:schemeClr val="tx1"/>
                </a:solidFill>
              </a:rPr>
              <a:t>du texte) ; on doit reformuler les passages importants et </a:t>
            </a:r>
            <a:r>
              <a:rPr lang="fr-FR" b="1" dirty="0" smtClean="0">
                <a:solidFill>
                  <a:schemeClr val="tx1"/>
                </a:solidFill>
              </a:rPr>
              <a:t>non les </a:t>
            </a:r>
            <a:r>
              <a:rPr lang="fr-FR" b="1" dirty="0">
                <a:solidFill>
                  <a:schemeClr val="tx1"/>
                </a:solidFill>
              </a:rPr>
              <a:t>recopier « mot à mot ».Utiliser des synonymes, d’autres tournures </a:t>
            </a:r>
            <a:r>
              <a:rPr lang="fr-FR" b="1" dirty="0" smtClean="0">
                <a:solidFill>
                  <a:schemeClr val="tx1"/>
                </a:solidFill>
              </a:rPr>
              <a:t>de phrases </a:t>
            </a:r>
            <a:r>
              <a:rPr lang="fr-FR" b="1" dirty="0">
                <a:solidFill>
                  <a:schemeClr val="tx1"/>
                </a:solidFill>
              </a:rPr>
              <a:t>en restant fidèle au système énonciatif et à l’organisation du texte.</a:t>
            </a:r>
          </a:p>
        </p:txBody>
      </p:sp>
    </p:spTree>
    <p:extLst>
      <p:ext uri="{BB962C8B-B14F-4D97-AF65-F5344CB8AC3E}">
        <p14:creationId xmlns:p14="http://schemas.microsoft.com/office/powerpoint/2010/main" val="128197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547664" y="1484784"/>
            <a:ext cx="4752528"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effectLst>
                  <a:outerShdw blurRad="38100" dist="38100" dir="2700000" algn="tl">
                    <a:srgbClr val="000000">
                      <a:alpha val="43137"/>
                    </a:srgbClr>
                  </a:outerShdw>
                </a:effectLst>
              </a:rPr>
              <a:t>b) Généraliser  </a:t>
            </a:r>
            <a:endParaRPr lang="fr-FR" sz="2400" b="1" dirty="0">
              <a:solidFill>
                <a:schemeClr val="tx1"/>
              </a:solidFill>
              <a:effectLst>
                <a:outerShdw blurRad="38100" dist="38100" dir="2700000" algn="tl">
                  <a:srgbClr val="000000">
                    <a:alpha val="43137"/>
                  </a:srgbClr>
                </a:outerShdw>
              </a:effectLst>
            </a:endParaRPr>
          </a:p>
        </p:txBody>
      </p:sp>
      <p:sp>
        <p:nvSpPr>
          <p:cNvPr id="5" name="Flèche vers le bas 4"/>
          <p:cNvSpPr/>
          <p:nvPr/>
        </p:nvSpPr>
        <p:spPr>
          <a:xfrm>
            <a:off x="3531136" y="2348880"/>
            <a:ext cx="2880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5"/>
          <p:cNvSpPr/>
          <p:nvPr/>
        </p:nvSpPr>
        <p:spPr>
          <a:xfrm>
            <a:off x="587152" y="3284984"/>
            <a:ext cx="7272808" cy="21602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chemeClr val="tx1"/>
                </a:solidFill>
                <a:latin typeface="Times New Roman" pitchFamily="18" charset="0"/>
                <a:cs typeface="Times New Roman" pitchFamily="18" charset="0"/>
              </a:rPr>
              <a:t>On peut remplacer une ou plusieurs informations spécifiques par </a:t>
            </a:r>
            <a:r>
              <a:rPr lang="fr-FR" sz="2400" b="1" dirty="0" smtClean="0">
                <a:solidFill>
                  <a:schemeClr val="tx1"/>
                </a:solidFill>
                <a:latin typeface="Times New Roman" pitchFamily="18" charset="0"/>
                <a:cs typeface="Times New Roman" pitchFamily="18" charset="0"/>
              </a:rPr>
              <a:t>une information </a:t>
            </a:r>
            <a:r>
              <a:rPr lang="fr-FR" sz="2400" b="1" dirty="0">
                <a:solidFill>
                  <a:schemeClr val="tx1"/>
                </a:solidFill>
                <a:latin typeface="Times New Roman" pitchFamily="18" charset="0"/>
                <a:cs typeface="Times New Roman" pitchFamily="18" charset="0"/>
              </a:rPr>
              <a:t>dont le contenu est plus général</a:t>
            </a:r>
            <a:r>
              <a:rPr lang="fr-FR" sz="2400" b="1" dirty="0" smtClean="0">
                <a:solidFill>
                  <a:schemeClr val="tx1"/>
                </a:solidFill>
                <a:latin typeface="Times New Roman" pitchFamily="18" charset="0"/>
                <a:cs typeface="Times New Roman" pitchFamily="18" charset="0"/>
              </a:rPr>
              <a:t>.</a:t>
            </a:r>
            <a:endParaRPr lang="fr-FR" sz="2400" b="1" dirty="0">
              <a:solidFill>
                <a:schemeClr val="tx1"/>
              </a:solidFill>
              <a:latin typeface="Times New Roman" pitchFamily="18" charset="0"/>
              <a:cs typeface="Times New Roman" pitchFamily="18" charset="0"/>
            </a:endParaRPr>
          </a:p>
        </p:txBody>
      </p:sp>
      <p:sp>
        <p:nvSpPr>
          <p:cNvPr id="7" name="Rectangle 6"/>
          <p:cNvSpPr/>
          <p:nvPr/>
        </p:nvSpPr>
        <p:spPr>
          <a:xfrm>
            <a:off x="344968" y="260648"/>
            <a:ext cx="4732386" cy="584775"/>
          </a:xfrm>
          <a:prstGeom prst="rect">
            <a:avLst/>
          </a:prstGeom>
        </p:spPr>
        <p:txBody>
          <a:bodyPr wrap="none">
            <a:spAutoFit/>
          </a:bodyPr>
          <a:lstStyle/>
          <a:p>
            <a:r>
              <a:rPr lang="fr-FR" sz="3200" b="1" u="sng"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2-2- Lors de la </a:t>
            </a:r>
            <a:r>
              <a:rPr lang="fr-FR" sz="3200" b="1"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rédaction :</a:t>
            </a:r>
            <a:endParaRPr lang="fr-FR" sz="3200"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9156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968" y="260648"/>
            <a:ext cx="4732386" cy="584775"/>
          </a:xfrm>
          <a:prstGeom prst="rect">
            <a:avLst/>
          </a:prstGeom>
        </p:spPr>
        <p:txBody>
          <a:bodyPr wrap="none">
            <a:spAutoFit/>
          </a:bodyPr>
          <a:lstStyle/>
          <a:p>
            <a:r>
              <a:rPr lang="fr-FR" sz="3200" b="1" u="sng"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2-2- Lors de la </a:t>
            </a:r>
            <a:r>
              <a:rPr lang="fr-FR" sz="3200" b="1"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rédaction :</a:t>
            </a:r>
            <a:endParaRPr lang="fr-FR" sz="3200"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Ellipse 4"/>
          <p:cNvSpPr/>
          <p:nvPr/>
        </p:nvSpPr>
        <p:spPr>
          <a:xfrm>
            <a:off x="1547664" y="1484784"/>
            <a:ext cx="4752528"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effectLst>
                  <a:outerShdw blurRad="38100" dist="38100" dir="2700000" algn="tl">
                    <a:srgbClr val="000000">
                      <a:alpha val="43137"/>
                    </a:srgbClr>
                  </a:outerShdw>
                </a:effectLst>
              </a:rPr>
              <a:t>C</a:t>
            </a:r>
            <a:r>
              <a:rPr lang="fr-FR" sz="2400" b="1" dirty="0" smtClean="0">
                <a:solidFill>
                  <a:schemeClr val="tx1"/>
                </a:solidFill>
                <a:effectLst>
                  <a:outerShdw blurRad="38100" dist="38100" dir="2700000" algn="tl">
                    <a:srgbClr val="000000">
                      <a:alpha val="43137"/>
                    </a:srgbClr>
                  </a:outerShdw>
                </a:effectLst>
              </a:rPr>
              <a:t>) Utiliser des mots liens  </a:t>
            </a:r>
            <a:endParaRPr lang="fr-FR" sz="2400" b="1" dirty="0">
              <a:solidFill>
                <a:schemeClr val="tx1"/>
              </a:solidFill>
              <a:effectLst>
                <a:outerShdw blurRad="38100" dist="38100" dir="2700000" algn="tl">
                  <a:srgbClr val="000000">
                    <a:alpha val="43137"/>
                  </a:srgbClr>
                </a:outerShdw>
              </a:effectLst>
            </a:endParaRPr>
          </a:p>
        </p:txBody>
      </p:sp>
      <p:sp>
        <p:nvSpPr>
          <p:cNvPr id="6" name="Flèche vers le bas 5"/>
          <p:cNvSpPr/>
          <p:nvPr/>
        </p:nvSpPr>
        <p:spPr>
          <a:xfrm>
            <a:off x="3531136" y="2348880"/>
            <a:ext cx="2880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587152" y="3284984"/>
            <a:ext cx="7272808" cy="21602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chemeClr val="tx1"/>
                </a:solidFill>
                <a:latin typeface="Times New Roman" pitchFamily="18" charset="0"/>
                <a:cs typeface="Times New Roman" pitchFamily="18" charset="0"/>
              </a:rPr>
              <a:t>Pour respecter le raisonnement de l’auteur et pour assurer de la </a:t>
            </a:r>
            <a:r>
              <a:rPr lang="fr-FR" sz="2400" b="1" dirty="0" smtClean="0">
                <a:solidFill>
                  <a:schemeClr val="tx1"/>
                </a:solidFill>
                <a:latin typeface="Times New Roman" pitchFamily="18" charset="0"/>
                <a:cs typeface="Times New Roman" pitchFamily="18" charset="0"/>
              </a:rPr>
              <a:t>cohérence au </a:t>
            </a:r>
            <a:r>
              <a:rPr lang="fr-FR" sz="2400" b="1" dirty="0">
                <a:solidFill>
                  <a:schemeClr val="tx1"/>
                </a:solidFill>
                <a:latin typeface="Times New Roman" pitchFamily="18" charset="0"/>
                <a:cs typeface="Times New Roman" pitchFamily="18" charset="0"/>
              </a:rPr>
              <a:t>texte, on doit utiliser des liens logiques, des connecteurs, </a:t>
            </a:r>
            <a:r>
              <a:rPr lang="fr-FR" sz="2400" b="1" dirty="0" smtClean="0">
                <a:solidFill>
                  <a:schemeClr val="tx1"/>
                </a:solidFill>
                <a:latin typeface="Times New Roman" pitchFamily="18" charset="0"/>
                <a:cs typeface="Times New Roman" pitchFamily="18" charset="0"/>
              </a:rPr>
              <a:t>des organisateurs </a:t>
            </a:r>
            <a:r>
              <a:rPr lang="fr-FR" sz="2400" b="1" dirty="0">
                <a:solidFill>
                  <a:schemeClr val="tx1"/>
                </a:solidFill>
                <a:latin typeface="Times New Roman" pitchFamily="18" charset="0"/>
                <a:cs typeface="Times New Roman" pitchFamily="18" charset="0"/>
              </a:rPr>
              <a:t>textuels.</a:t>
            </a:r>
          </a:p>
        </p:txBody>
      </p:sp>
    </p:spTree>
    <p:extLst>
      <p:ext uri="{BB962C8B-B14F-4D97-AF65-F5344CB8AC3E}">
        <p14:creationId xmlns:p14="http://schemas.microsoft.com/office/powerpoint/2010/main" val="32865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5490606" cy="584775"/>
          </a:xfrm>
          <a:prstGeom prst="rect">
            <a:avLst/>
          </a:prstGeom>
          <a:noFill/>
        </p:spPr>
        <p:txBody>
          <a:bodyPr wrap="none" lIns="91440" tIns="45720" rIns="91440" bIns="45720">
            <a:spAutoFit/>
          </a:bodyPr>
          <a:lstStyle/>
          <a:p>
            <a:r>
              <a:rPr lang="fr-FR" sz="32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3</a:t>
            </a:r>
            <a:r>
              <a:rPr lang="fr-F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-Instructions générales:</a:t>
            </a:r>
            <a:endParaRPr lang="fr-F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grpSp>
        <p:nvGrpSpPr>
          <p:cNvPr id="21" name="Groupe 20"/>
          <p:cNvGrpSpPr/>
          <p:nvPr/>
        </p:nvGrpSpPr>
        <p:grpSpPr>
          <a:xfrm>
            <a:off x="827584" y="1380838"/>
            <a:ext cx="1080120" cy="4462850"/>
            <a:chOff x="827584" y="1380838"/>
            <a:chExt cx="1080120" cy="4462850"/>
          </a:xfrm>
        </p:grpSpPr>
        <p:cxnSp>
          <p:nvCxnSpPr>
            <p:cNvPr id="6" name="Connecteur droit 5"/>
            <p:cNvCxnSpPr/>
            <p:nvPr/>
          </p:nvCxnSpPr>
          <p:spPr>
            <a:xfrm>
              <a:off x="827584" y="1380838"/>
              <a:ext cx="0" cy="1296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827584" y="2204864"/>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a:off x="827584" y="2676982"/>
              <a:ext cx="0" cy="31667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a:off x="827584" y="4313131"/>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827584" y="5820416"/>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a:off x="827584" y="3284984"/>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827584" y="1391142"/>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5" name="Rectangle 14"/>
          <p:cNvSpPr/>
          <p:nvPr/>
        </p:nvSpPr>
        <p:spPr>
          <a:xfrm>
            <a:off x="1907704" y="1206476"/>
            <a:ext cx="6264696" cy="707886"/>
          </a:xfrm>
          <a:prstGeom prst="rect">
            <a:avLst/>
          </a:prstGeom>
        </p:spPr>
        <p:txBody>
          <a:bodyPr wrap="square">
            <a:spAutoFit/>
          </a:bodyPr>
          <a:lstStyle/>
          <a:p>
            <a:r>
              <a:rPr lang="fr-FR" sz="2000" b="1" dirty="0">
                <a:latin typeface="Times New Roman" pitchFamily="18" charset="0"/>
                <a:cs typeface="Times New Roman" pitchFamily="18" charset="0"/>
              </a:rPr>
              <a:t>Eviter les formules telles que : « l’auteur démontre </a:t>
            </a:r>
            <a:r>
              <a:rPr lang="fr-FR" sz="2000" b="1" dirty="0" smtClean="0">
                <a:latin typeface="Times New Roman" pitchFamily="18" charset="0"/>
                <a:cs typeface="Times New Roman" pitchFamily="18" charset="0"/>
              </a:rPr>
              <a:t>que……».</a:t>
            </a:r>
            <a:endParaRPr lang="fr-FR" sz="2000" b="1" dirty="0">
              <a:latin typeface="Times New Roman" pitchFamily="18" charset="0"/>
              <a:cs typeface="Times New Roman" pitchFamily="18" charset="0"/>
            </a:endParaRPr>
          </a:p>
        </p:txBody>
      </p:sp>
      <p:sp>
        <p:nvSpPr>
          <p:cNvPr id="16" name="Rectangle 15"/>
          <p:cNvSpPr/>
          <p:nvPr/>
        </p:nvSpPr>
        <p:spPr>
          <a:xfrm>
            <a:off x="1907704" y="2028910"/>
            <a:ext cx="6048672" cy="707886"/>
          </a:xfrm>
          <a:prstGeom prst="rect">
            <a:avLst/>
          </a:prstGeom>
        </p:spPr>
        <p:txBody>
          <a:bodyPr wrap="square">
            <a:spAutoFit/>
          </a:bodyPr>
          <a:lstStyle/>
          <a:p>
            <a:r>
              <a:rPr lang="fr-FR" sz="2000" b="1" dirty="0">
                <a:latin typeface="Times New Roman" pitchFamily="18" charset="0"/>
                <a:cs typeface="Times New Roman" pitchFamily="18" charset="0"/>
              </a:rPr>
              <a:t>Conserver la personne ainsi que les temps des verbes du texte original.</a:t>
            </a:r>
          </a:p>
        </p:txBody>
      </p:sp>
      <p:sp>
        <p:nvSpPr>
          <p:cNvPr id="17" name="Rectangle 16"/>
          <p:cNvSpPr/>
          <p:nvPr/>
        </p:nvSpPr>
        <p:spPr>
          <a:xfrm>
            <a:off x="1907704" y="2823319"/>
            <a:ext cx="6408712" cy="1015663"/>
          </a:xfrm>
          <a:prstGeom prst="rect">
            <a:avLst/>
          </a:prstGeom>
        </p:spPr>
        <p:txBody>
          <a:bodyPr wrap="square">
            <a:spAutoFit/>
          </a:bodyPr>
          <a:lstStyle/>
          <a:p>
            <a:r>
              <a:rPr lang="fr-FR" sz="2000" b="1" dirty="0">
                <a:latin typeface="Times New Roman" pitchFamily="18" charset="0"/>
                <a:cs typeface="Times New Roman" pitchFamily="18" charset="0"/>
              </a:rPr>
              <a:t>Eviter les informations redondantes : pas d’éléments superflus, pas </a:t>
            </a:r>
            <a:r>
              <a:rPr lang="fr-FR" sz="2000" b="1" dirty="0" smtClean="0">
                <a:latin typeface="Times New Roman" pitchFamily="18" charset="0"/>
                <a:cs typeface="Times New Roman" pitchFamily="18" charset="0"/>
              </a:rPr>
              <a:t>de répétitions </a:t>
            </a:r>
            <a:r>
              <a:rPr lang="fr-FR" sz="2000" b="1" dirty="0">
                <a:latin typeface="Times New Roman" pitchFamily="18" charset="0"/>
                <a:cs typeface="Times New Roman" pitchFamily="18" charset="0"/>
              </a:rPr>
              <a:t>; le but étant de « faire plus court ». Le résumé doit être </a:t>
            </a:r>
            <a:r>
              <a:rPr lang="fr-FR" sz="2000" b="1" dirty="0" smtClean="0">
                <a:latin typeface="Times New Roman" pitchFamily="18" charset="0"/>
                <a:cs typeface="Times New Roman" pitchFamily="18" charset="0"/>
              </a:rPr>
              <a:t>concis et </a:t>
            </a:r>
            <a:r>
              <a:rPr lang="fr-FR" sz="2000" b="1" dirty="0">
                <a:latin typeface="Times New Roman" pitchFamily="18" charset="0"/>
                <a:cs typeface="Times New Roman" pitchFamily="18" charset="0"/>
              </a:rPr>
              <a:t>bref.</a:t>
            </a:r>
          </a:p>
        </p:txBody>
      </p:sp>
      <p:sp>
        <p:nvSpPr>
          <p:cNvPr id="18" name="Rectangle 17"/>
          <p:cNvSpPr/>
          <p:nvPr/>
        </p:nvSpPr>
        <p:spPr>
          <a:xfrm>
            <a:off x="1907704" y="3858529"/>
            <a:ext cx="6048672" cy="1015663"/>
          </a:xfrm>
          <a:prstGeom prst="rect">
            <a:avLst/>
          </a:prstGeom>
        </p:spPr>
        <p:txBody>
          <a:bodyPr wrap="square">
            <a:spAutoFit/>
          </a:bodyPr>
          <a:lstStyle/>
          <a:p>
            <a:r>
              <a:rPr lang="fr-FR" sz="2000" b="1" dirty="0">
                <a:latin typeface="Times New Roman" pitchFamily="18" charset="0"/>
                <a:cs typeface="Times New Roman" pitchFamily="18" charset="0"/>
              </a:rPr>
              <a:t>Ne pas faire des interprétations abusives, des critiques ou des </a:t>
            </a:r>
            <a:r>
              <a:rPr lang="fr-FR" sz="2000" b="1" dirty="0" smtClean="0">
                <a:latin typeface="Times New Roman" pitchFamily="18" charset="0"/>
                <a:cs typeface="Times New Roman" pitchFamily="18" charset="0"/>
              </a:rPr>
              <a:t>objections personnelles </a:t>
            </a:r>
            <a:r>
              <a:rPr lang="fr-FR" sz="2000" b="1" dirty="0">
                <a:latin typeface="Times New Roman" pitchFamily="18" charset="0"/>
                <a:cs typeface="Times New Roman" pitchFamily="18" charset="0"/>
              </a:rPr>
              <a:t>: il faut respecter la pensée de l’auteur.</a:t>
            </a:r>
          </a:p>
        </p:txBody>
      </p:sp>
      <p:sp>
        <p:nvSpPr>
          <p:cNvPr id="19" name="Rectangle 18"/>
          <p:cNvSpPr/>
          <p:nvPr/>
        </p:nvSpPr>
        <p:spPr>
          <a:xfrm>
            <a:off x="1907704" y="4874192"/>
            <a:ext cx="6192688" cy="1938992"/>
          </a:xfrm>
          <a:prstGeom prst="rect">
            <a:avLst/>
          </a:prstGeom>
        </p:spPr>
        <p:txBody>
          <a:bodyPr wrap="square">
            <a:spAutoFit/>
          </a:bodyPr>
          <a:lstStyle/>
          <a:p>
            <a:r>
              <a:rPr lang="fr-FR" sz="2000" b="1" dirty="0">
                <a:latin typeface="Times New Roman" pitchFamily="18" charset="0"/>
                <a:cs typeface="Times New Roman" pitchFamily="18" charset="0"/>
              </a:rPr>
              <a:t>Ne jamais bouleverser la progression thématique : il faut respecter </a:t>
            </a:r>
            <a:r>
              <a:rPr lang="fr-FR" sz="2000" b="1" dirty="0" smtClean="0">
                <a:latin typeface="Times New Roman" pitchFamily="18" charset="0"/>
                <a:cs typeface="Times New Roman" pitchFamily="18" charset="0"/>
              </a:rPr>
              <a:t>la progression</a:t>
            </a:r>
            <a:r>
              <a:rPr lang="fr-FR" sz="2000" b="1" dirty="0">
                <a:latin typeface="Times New Roman" pitchFamily="18" charset="0"/>
                <a:cs typeface="Times New Roman" pitchFamily="18" charset="0"/>
              </a:rPr>
              <a:t>, l’enchaînement, l’ordre des idées de l’auteur et </a:t>
            </a:r>
            <a:r>
              <a:rPr lang="fr-FR" sz="2000" b="1" dirty="0" smtClean="0">
                <a:latin typeface="Times New Roman" pitchFamily="18" charset="0"/>
                <a:cs typeface="Times New Roman" pitchFamily="18" charset="0"/>
              </a:rPr>
              <a:t>l’équilibre entre </a:t>
            </a:r>
            <a:r>
              <a:rPr lang="fr-FR" sz="2000" b="1" dirty="0">
                <a:latin typeface="Times New Roman" pitchFamily="18" charset="0"/>
                <a:cs typeface="Times New Roman" pitchFamily="18" charset="0"/>
              </a:rPr>
              <a:t>la continuité de l’information et les éléments qui apportent une</a:t>
            </a:r>
          </a:p>
          <a:p>
            <a:r>
              <a:rPr lang="fr-FR" sz="2000" b="1" dirty="0">
                <a:latin typeface="Times New Roman" pitchFamily="18" charset="0"/>
                <a:cs typeface="Times New Roman" pitchFamily="18" charset="0"/>
              </a:rPr>
              <a:t>information nouvelle, le résumé doit être cohérent et doit suivre </a:t>
            </a:r>
            <a:r>
              <a:rPr lang="fr-FR" sz="2000" b="1" dirty="0" smtClean="0">
                <a:latin typeface="Times New Roman" pitchFamily="18" charset="0"/>
                <a:cs typeface="Times New Roman" pitchFamily="18" charset="0"/>
              </a:rPr>
              <a:t>le mouvement </a:t>
            </a:r>
            <a:r>
              <a:rPr lang="fr-FR" sz="2000" b="1" dirty="0">
                <a:latin typeface="Times New Roman" pitchFamily="18" charset="0"/>
                <a:cs typeface="Times New Roman" pitchFamily="18" charset="0"/>
              </a:rPr>
              <a:t>de l’original.</a:t>
            </a:r>
          </a:p>
        </p:txBody>
      </p:sp>
    </p:spTree>
    <p:extLst>
      <p:ext uri="{BB962C8B-B14F-4D97-AF65-F5344CB8AC3E}">
        <p14:creationId xmlns:p14="http://schemas.microsoft.com/office/powerpoint/2010/main" val="149033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ircle(in)">
                                      <p:cBhvr>
                                        <p:cTn id="19" dur="20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circle(in)">
                                      <p:cBhvr>
                                        <p:cTn id="24" dur="20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ircle(in)">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circle(in)">
                                      <p:cBhvr>
                                        <p:cTn id="34" dur="20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circle(in)">
                                      <p:cBhvr>
                                        <p:cTn id="39"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P spid="16" grpId="0"/>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817986" y="1380838"/>
            <a:ext cx="0" cy="1296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flipH="1">
            <a:off x="808388" y="2676982"/>
            <a:ext cx="19196" cy="356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a:off x="827584" y="2924944"/>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827584" y="1391142"/>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332656"/>
            <a:ext cx="5490606" cy="584775"/>
          </a:xfrm>
          <a:prstGeom prst="rect">
            <a:avLst/>
          </a:prstGeom>
          <a:noFill/>
        </p:spPr>
        <p:txBody>
          <a:bodyPr wrap="none" lIns="91440" tIns="45720" rIns="91440" bIns="45720">
            <a:spAutoFit/>
          </a:bodyPr>
          <a:lstStyle/>
          <a:p>
            <a:r>
              <a:rPr lang="fr-FR" sz="32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3</a:t>
            </a:r>
            <a:r>
              <a:rPr lang="fr-F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-Instructions générales:</a:t>
            </a:r>
            <a:endParaRPr lang="fr-F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
        <p:nvSpPr>
          <p:cNvPr id="14" name="Rectangle 13"/>
          <p:cNvSpPr/>
          <p:nvPr/>
        </p:nvSpPr>
        <p:spPr>
          <a:xfrm>
            <a:off x="1940104" y="1052736"/>
            <a:ext cx="5872256" cy="1323439"/>
          </a:xfrm>
          <a:prstGeom prst="rect">
            <a:avLst/>
          </a:prstGeom>
        </p:spPr>
        <p:txBody>
          <a:bodyPr wrap="square">
            <a:spAutoFit/>
          </a:bodyPr>
          <a:lstStyle/>
          <a:p>
            <a:r>
              <a:rPr lang="fr-FR" sz="2000" b="1" dirty="0">
                <a:latin typeface="Times New Roman" pitchFamily="18" charset="0"/>
                <a:cs typeface="Times New Roman" pitchFamily="18" charset="0"/>
              </a:rPr>
              <a:t>Bannir le style télégraphique : toutes les phrases doivent être </a:t>
            </a:r>
            <a:r>
              <a:rPr lang="fr-FR" sz="2000" b="1" dirty="0" smtClean="0">
                <a:latin typeface="Times New Roman" pitchFamily="18" charset="0"/>
                <a:cs typeface="Times New Roman" pitchFamily="18" charset="0"/>
              </a:rPr>
              <a:t>entièrement rédigées </a:t>
            </a:r>
            <a:r>
              <a:rPr lang="fr-FR" sz="2000" b="1" dirty="0">
                <a:latin typeface="Times New Roman" pitchFamily="18" charset="0"/>
                <a:cs typeface="Times New Roman" pitchFamily="18" charset="0"/>
              </a:rPr>
              <a:t>et les liens entre les idées exprimés par des mots, </a:t>
            </a:r>
            <a:r>
              <a:rPr lang="fr-FR" sz="2000" b="1" dirty="0" smtClean="0">
                <a:latin typeface="Times New Roman" pitchFamily="18" charset="0"/>
                <a:cs typeface="Times New Roman" pitchFamily="18" charset="0"/>
              </a:rPr>
              <a:t>s’interdire aussi </a:t>
            </a:r>
            <a:r>
              <a:rPr lang="fr-FR" sz="2000" b="1" dirty="0">
                <a:latin typeface="Times New Roman" pitchFamily="18" charset="0"/>
                <a:cs typeface="Times New Roman" pitchFamily="18" charset="0"/>
              </a:rPr>
              <a:t>les abréviations, les tirets et les flèches.</a:t>
            </a:r>
          </a:p>
        </p:txBody>
      </p:sp>
      <p:sp>
        <p:nvSpPr>
          <p:cNvPr id="15" name="Rectangle 14"/>
          <p:cNvSpPr/>
          <p:nvPr/>
        </p:nvSpPr>
        <p:spPr>
          <a:xfrm>
            <a:off x="1972896" y="2687757"/>
            <a:ext cx="5839464" cy="707886"/>
          </a:xfrm>
          <a:prstGeom prst="rect">
            <a:avLst/>
          </a:prstGeom>
        </p:spPr>
        <p:txBody>
          <a:bodyPr wrap="square">
            <a:spAutoFit/>
          </a:bodyPr>
          <a:lstStyle/>
          <a:p>
            <a:r>
              <a:rPr lang="fr-FR" sz="2000" b="1" dirty="0">
                <a:latin typeface="Times New Roman" pitchFamily="18" charset="0"/>
                <a:cs typeface="Times New Roman" pitchFamily="18" charset="0"/>
              </a:rPr>
              <a:t>Eviter de reprendre les termes du texte original sauf pour les mots clés </a:t>
            </a:r>
            <a:r>
              <a:rPr lang="fr-FR" sz="2000" b="1" dirty="0" smtClean="0">
                <a:latin typeface="Times New Roman" pitchFamily="18" charset="0"/>
                <a:cs typeface="Times New Roman" pitchFamily="18" charset="0"/>
              </a:rPr>
              <a:t>et les </a:t>
            </a:r>
            <a:r>
              <a:rPr lang="fr-FR" sz="2000" b="1" dirty="0">
                <a:latin typeface="Times New Roman" pitchFamily="18" charset="0"/>
                <a:cs typeface="Times New Roman" pitchFamily="18" charset="0"/>
              </a:rPr>
              <a:t>termes techniques.</a:t>
            </a:r>
          </a:p>
        </p:txBody>
      </p:sp>
      <p:sp>
        <p:nvSpPr>
          <p:cNvPr id="16" name="Rectangle 15"/>
          <p:cNvSpPr/>
          <p:nvPr/>
        </p:nvSpPr>
        <p:spPr>
          <a:xfrm>
            <a:off x="1972896" y="3614004"/>
            <a:ext cx="5839464" cy="707886"/>
          </a:xfrm>
          <a:prstGeom prst="rect">
            <a:avLst/>
          </a:prstGeom>
        </p:spPr>
        <p:txBody>
          <a:bodyPr wrap="square">
            <a:spAutoFit/>
          </a:bodyPr>
          <a:lstStyle/>
          <a:p>
            <a:r>
              <a:rPr lang="fr-FR" sz="2000" b="1" dirty="0">
                <a:latin typeface="Times New Roman" pitchFamily="18" charset="0"/>
                <a:cs typeface="Times New Roman" pitchFamily="18" charset="0"/>
              </a:rPr>
              <a:t>Oublier les parenthèses, les « etc. », les points de suspension.</a:t>
            </a:r>
          </a:p>
        </p:txBody>
      </p:sp>
      <p:sp>
        <p:nvSpPr>
          <p:cNvPr id="17" name="Rectangle 16"/>
          <p:cNvSpPr/>
          <p:nvPr/>
        </p:nvSpPr>
        <p:spPr>
          <a:xfrm>
            <a:off x="1994248" y="4355496"/>
            <a:ext cx="5818112" cy="707886"/>
          </a:xfrm>
          <a:prstGeom prst="rect">
            <a:avLst/>
          </a:prstGeom>
        </p:spPr>
        <p:txBody>
          <a:bodyPr wrap="square">
            <a:spAutoFit/>
          </a:bodyPr>
          <a:lstStyle/>
          <a:p>
            <a:r>
              <a:rPr lang="fr-FR" sz="2000" b="1" dirty="0">
                <a:latin typeface="Times New Roman" pitchFamily="18" charset="0"/>
                <a:cs typeface="Times New Roman" pitchFamily="18" charset="0"/>
              </a:rPr>
              <a:t>Contrôler au fur et à mesure le nombre de mots du résumé.</a:t>
            </a:r>
          </a:p>
        </p:txBody>
      </p:sp>
      <p:sp>
        <p:nvSpPr>
          <p:cNvPr id="20" name="Rectangle 19"/>
          <p:cNvSpPr/>
          <p:nvPr/>
        </p:nvSpPr>
        <p:spPr>
          <a:xfrm>
            <a:off x="1972896" y="5194066"/>
            <a:ext cx="5839464" cy="707886"/>
          </a:xfrm>
          <a:prstGeom prst="rect">
            <a:avLst/>
          </a:prstGeom>
        </p:spPr>
        <p:txBody>
          <a:bodyPr wrap="square">
            <a:spAutoFit/>
          </a:bodyPr>
          <a:lstStyle/>
          <a:p>
            <a:r>
              <a:rPr lang="fr-FR" sz="2000" b="1" dirty="0">
                <a:latin typeface="Times New Roman" pitchFamily="18" charset="0"/>
                <a:cs typeface="Times New Roman" pitchFamily="18" charset="0"/>
              </a:rPr>
              <a:t>Un bon résumé peut dispenser de lire le texte d’origine.</a:t>
            </a:r>
          </a:p>
        </p:txBody>
      </p:sp>
      <p:sp>
        <p:nvSpPr>
          <p:cNvPr id="22" name="Rectangle 21"/>
          <p:cNvSpPr/>
          <p:nvPr/>
        </p:nvSpPr>
        <p:spPr>
          <a:xfrm>
            <a:off x="1998832" y="5901952"/>
            <a:ext cx="5813528" cy="707886"/>
          </a:xfrm>
          <a:prstGeom prst="rect">
            <a:avLst/>
          </a:prstGeom>
        </p:spPr>
        <p:txBody>
          <a:bodyPr wrap="square">
            <a:spAutoFit/>
          </a:bodyPr>
          <a:lstStyle/>
          <a:p>
            <a:r>
              <a:rPr lang="fr-FR" sz="2000" b="1" dirty="0">
                <a:latin typeface="Times New Roman" pitchFamily="18" charset="0"/>
                <a:cs typeface="Times New Roman" pitchFamily="18" charset="0"/>
              </a:rPr>
              <a:t>Une fois terminé, le résumé doit être relu et l’orthographe vérifié.</a:t>
            </a:r>
          </a:p>
        </p:txBody>
      </p:sp>
      <p:grpSp>
        <p:nvGrpSpPr>
          <p:cNvPr id="27" name="Groupe 26"/>
          <p:cNvGrpSpPr/>
          <p:nvPr/>
        </p:nvGrpSpPr>
        <p:grpSpPr>
          <a:xfrm>
            <a:off x="789192" y="1380838"/>
            <a:ext cx="1118512" cy="4856474"/>
            <a:chOff x="789192" y="1380838"/>
            <a:chExt cx="1118512" cy="4856474"/>
          </a:xfrm>
        </p:grpSpPr>
        <p:cxnSp>
          <p:nvCxnSpPr>
            <p:cNvPr id="9" name="Connecteur droit avec flèche 8"/>
            <p:cNvCxnSpPr/>
            <p:nvPr/>
          </p:nvCxnSpPr>
          <p:spPr>
            <a:xfrm>
              <a:off x="827584" y="3789040"/>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827584" y="4725144"/>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a:off x="808388" y="5517232"/>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a:off x="808388" y="6237312"/>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a:off x="827584" y="1380838"/>
              <a:ext cx="0" cy="1296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flipH="1">
              <a:off x="789192" y="2676982"/>
              <a:ext cx="19196" cy="356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avec flèche 24"/>
            <p:cNvCxnSpPr/>
            <p:nvPr/>
          </p:nvCxnSpPr>
          <p:spPr>
            <a:xfrm>
              <a:off x="808388" y="2924944"/>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p:nvPr/>
          </p:nvCxnSpPr>
          <p:spPr>
            <a:xfrm>
              <a:off x="808388" y="1391142"/>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73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circle(in)">
                                      <p:cBhvr>
                                        <p:cTn id="13" dur="20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in)">
                                      <p:cBhvr>
                                        <p:cTn id="18" dur="2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ircle(in)">
                                      <p:cBhvr>
                                        <p:cTn id="23" dur="20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circle(in)">
                                      <p:cBhvr>
                                        <p:cTn id="28" dur="2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circle(in)">
                                      <p:cBhvr>
                                        <p:cTn id="33" dur="20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circle(in)">
                                      <p:cBhvr>
                                        <p:cTn id="3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0"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Bande perforée 3"/>
          <p:cNvSpPr/>
          <p:nvPr/>
        </p:nvSpPr>
        <p:spPr>
          <a:xfrm>
            <a:off x="323528" y="1196752"/>
            <a:ext cx="7344816" cy="5112568"/>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400" b="1" dirty="0">
                <a:latin typeface="Times New Roman" pitchFamily="18" charset="0"/>
                <a:cs typeface="Times New Roman" pitchFamily="18" charset="0"/>
              </a:rPr>
              <a:t>Il est important de garder à l’esprit qu’un résumé doit être bref et précis afin de permettre à l’auteur de prendre connaissance du contenu essentiel d’un document avec rapidité et précision. Il ne devrait pas excéder 250 mots. Il est donc recommandé d’éviter les énumérations, les preuves détaillées, les exemples. Enfin, aucun graphique ni illustration ne doivent apparaître dans cette partie.</a:t>
            </a:r>
            <a:endParaRPr lang="fr-FR" sz="2400" b="1" dirty="0">
              <a:solidFill>
                <a:schemeClr val="tx1"/>
              </a:solidFill>
              <a:latin typeface="Times New Roman" pitchFamily="18" charset="0"/>
              <a:cs typeface="Times New Roman" pitchFamily="18" charset="0"/>
            </a:endParaRPr>
          </a:p>
        </p:txBody>
      </p:sp>
      <p:sp>
        <p:nvSpPr>
          <p:cNvPr id="5" name="Rectangle 4"/>
          <p:cNvSpPr/>
          <p:nvPr/>
        </p:nvSpPr>
        <p:spPr>
          <a:xfrm>
            <a:off x="467544" y="332656"/>
            <a:ext cx="2704587" cy="584775"/>
          </a:xfrm>
          <a:prstGeom prst="rect">
            <a:avLst/>
          </a:prstGeom>
          <a:noFill/>
        </p:spPr>
        <p:txBody>
          <a:bodyPr wrap="none" lIns="91440" tIns="45720" rIns="91440" bIns="45720">
            <a:spAutoFit/>
          </a:bodyPr>
          <a:lstStyle/>
          <a:p>
            <a:r>
              <a:rPr lang="fr-FR" sz="32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Conclusion</a:t>
            </a:r>
            <a:r>
              <a:rPr lang="fr-F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a:t>
            </a:r>
            <a:endParaRPr lang="fr-F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Tree>
    <p:extLst>
      <p:ext uri="{BB962C8B-B14F-4D97-AF65-F5344CB8AC3E}">
        <p14:creationId xmlns:p14="http://schemas.microsoft.com/office/powerpoint/2010/main" val="52758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npei\Downloads\1erepageEPJAP2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1724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34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enpei\Downloads\dossier_348-upload-348_candollea_Journal_international_botanique_Resu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3756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35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90289"/>
            <a:ext cx="5256584" cy="461665"/>
          </a:xfrm>
          <a:prstGeom prst="rect">
            <a:avLst/>
          </a:prstGeom>
          <a:noFill/>
        </p:spPr>
        <p:txBody>
          <a:bodyPr wrap="square" rtlCol="0">
            <a:spAutoFit/>
          </a:bodyPr>
          <a:lstStyle/>
          <a:p>
            <a:r>
              <a:rPr lang="fr-FR" sz="2400" b="1" u="sng" dirty="0" smtClean="0">
                <a:latin typeface="Times New Roman" pitchFamily="18" charset="0"/>
                <a:cs typeface="Times New Roman" pitchFamily="18" charset="0"/>
              </a:rPr>
              <a:t>Texte: </a:t>
            </a:r>
            <a:endParaRPr lang="fr-FR" sz="2400" b="1" u="sng" dirty="0">
              <a:latin typeface="Times New Roman" pitchFamily="18" charset="0"/>
              <a:cs typeface="Times New Roman" pitchFamily="18" charset="0"/>
            </a:endParaRPr>
          </a:p>
        </p:txBody>
      </p:sp>
      <p:sp>
        <p:nvSpPr>
          <p:cNvPr id="5" name="Rectangle 4"/>
          <p:cNvSpPr/>
          <p:nvPr/>
        </p:nvSpPr>
        <p:spPr>
          <a:xfrm>
            <a:off x="0" y="803353"/>
            <a:ext cx="7920880" cy="5324535"/>
          </a:xfrm>
          <a:prstGeom prst="rect">
            <a:avLst/>
          </a:prstGeom>
        </p:spPr>
        <p:txBody>
          <a:bodyPr wrap="square">
            <a:spAutoFit/>
          </a:bodyPr>
          <a:lstStyle/>
          <a:p>
            <a:r>
              <a:rPr lang="fr-FR" sz="2000" b="1" dirty="0">
                <a:latin typeface="Times New Roman" pitchFamily="18" charset="0"/>
                <a:cs typeface="Times New Roman" pitchFamily="18" charset="0"/>
              </a:rPr>
              <a:t>L'apparition des progrès technique et scientifique dans la vie quotidienne </a:t>
            </a:r>
            <a:r>
              <a:rPr lang="fr-FR" sz="2000" b="1" dirty="0" smtClean="0">
                <a:latin typeface="Times New Roman" pitchFamily="18" charset="0"/>
                <a:cs typeface="Times New Roman" pitchFamily="18" charset="0"/>
              </a:rPr>
              <a:t>ne va </a:t>
            </a:r>
            <a:r>
              <a:rPr lang="fr-FR" sz="2000" b="1" dirty="0">
                <a:latin typeface="Times New Roman" pitchFamily="18" charset="0"/>
                <a:cs typeface="Times New Roman" pitchFamily="18" charset="0"/>
              </a:rPr>
              <a:t>pas sans problèmes sérieux.</a:t>
            </a:r>
          </a:p>
          <a:p>
            <a:r>
              <a:rPr lang="fr-FR" sz="2000" b="1" dirty="0">
                <a:latin typeface="Times New Roman" pitchFamily="18" charset="0"/>
                <a:cs typeface="Times New Roman" pitchFamily="18" charset="0"/>
              </a:rPr>
              <a:t>Les villes qui devraient permettre de bénéficier du confort moderne </a:t>
            </a:r>
            <a:r>
              <a:rPr lang="fr-FR" sz="2000" b="1" dirty="0" smtClean="0">
                <a:latin typeface="Times New Roman" pitchFamily="18" charset="0"/>
                <a:cs typeface="Times New Roman" pitchFamily="18" charset="0"/>
              </a:rPr>
              <a:t>connaissent un </a:t>
            </a:r>
            <a:r>
              <a:rPr lang="fr-FR" sz="2000" b="1" dirty="0">
                <a:latin typeface="Times New Roman" pitchFamily="18" charset="0"/>
                <a:cs typeface="Times New Roman" pitchFamily="18" charset="0"/>
              </a:rPr>
              <a:t>entassement qui y rend la vie pénible : encombrement </a:t>
            </a:r>
            <a:r>
              <a:rPr lang="fr-FR" sz="2000" b="1" dirty="0" smtClean="0">
                <a:latin typeface="Times New Roman" pitchFamily="18" charset="0"/>
                <a:cs typeface="Times New Roman" pitchFamily="18" charset="0"/>
              </a:rPr>
              <a:t>automobiles, insuffisance </a:t>
            </a:r>
            <a:r>
              <a:rPr lang="fr-FR" sz="2000" b="1" dirty="0">
                <a:latin typeface="Times New Roman" pitchFamily="18" charset="0"/>
                <a:cs typeface="Times New Roman" pitchFamily="18" charset="0"/>
              </a:rPr>
              <a:t>des transports en commun, bruit. Il s'y ajoute la pollution de l'air </a:t>
            </a:r>
            <a:r>
              <a:rPr lang="fr-FR" sz="2000" b="1" dirty="0" smtClean="0">
                <a:latin typeface="Times New Roman" pitchFamily="18" charset="0"/>
                <a:cs typeface="Times New Roman" pitchFamily="18" charset="0"/>
              </a:rPr>
              <a:t>due aux </a:t>
            </a:r>
            <a:r>
              <a:rPr lang="fr-FR" sz="2000" b="1" dirty="0">
                <a:latin typeface="Times New Roman" pitchFamily="18" charset="0"/>
                <a:cs typeface="Times New Roman" pitchFamily="18" charset="0"/>
              </a:rPr>
              <a:t>gaz lâchés par les automobiles ou les milliers de </a:t>
            </a:r>
            <a:r>
              <a:rPr lang="fr-FR" sz="2000" b="1" dirty="0" smtClean="0">
                <a:latin typeface="Times New Roman" pitchFamily="18" charset="0"/>
                <a:cs typeface="Times New Roman" pitchFamily="18" charset="0"/>
              </a:rPr>
              <a:t>cheminées. Pour </a:t>
            </a:r>
            <a:r>
              <a:rPr lang="fr-FR" sz="2000" b="1" dirty="0">
                <a:latin typeface="Times New Roman" pitchFamily="18" charset="0"/>
                <a:cs typeface="Times New Roman" pitchFamily="18" charset="0"/>
              </a:rPr>
              <a:t>échapper à cette atmosphère pesante, le citadin peut-il fuir vers la nature </a:t>
            </a:r>
            <a:r>
              <a:rPr lang="fr-FR" sz="2000" b="1" dirty="0" smtClean="0">
                <a:latin typeface="Times New Roman" pitchFamily="18" charset="0"/>
                <a:cs typeface="Times New Roman" pitchFamily="18" charset="0"/>
              </a:rPr>
              <a:t>? Oui</a:t>
            </a:r>
            <a:r>
              <a:rPr lang="fr-FR" sz="2000" b="1" dirty="0">
                <a:latin typeface="Times New Roman" pitchFamily="18" charset="0"/>
                <a:cs typeface="Times New Roman" pitchFamily="18" charset="0"/>
              </a:rPr>
              <a:t>, à condition d'affronter les longues files de voitures qui quittent la </a:t>
            </a:r>
            <a:r>
              <a:rPr lang="fr-FR" sz="2000" b="1" dirty="0" smtClean="0">
                <a:latin typeface="Times New Roman" pitchFamily="18" charset="0"/>
                <a:cs typeface="Times New Roman" pitchFamily="18" charset="0"/>
              </a:rPr>
              <a:t>ville chaque week-end </a:t>
            </a:r>
            <a:r>
              <a:rPr lang="fr-FR" sz="2000" b="1" dirty="0">
                <a:latin typeface="Times New Roman" pitchFamily="18" charset="0"/>
                <a:cs typeface="Times New Roman" pitchFamily="18" charset="0"/>
              </a:rPr>
              <a:t>vers une campagne qui recule de plus en plus devant les </a:t>
            </a:r>
            <a:r>
              <a:rPr lang="fr-FR" sz="2000" b="1" dirty="0" smtClean="0">
                <a:latin typeface="Times New Roman" pitchFamily="18" charset="0"/>
                <a:cs typeface="Times New Roman" pitchFamily="18" charset="0"/>
              </a:rPr>
              <a:t>banlieues. Ira-t-il passer </a:t>
            </a:r>
            <a:r>
              <a:rPr lang="fr-FR" sz="2000" b="1" dirty="0">
                <a:latin typeface="Times New Roman" pitchFamily="18" charset="0"/>
                <a:cs typeface="Times New Roman" pitchFamily="18" charset="0"/>
              </a:rPr>
              <a:t>ses vacances au bord de la mer ? Il risque de la trouver polluée par </a:t>
            </a:r>
            <a:r>
              <a:rPr lang="fr-FR" sz="2000" b="1" dirty="0" smtClean="0">
                <a:latin typeface="Times New Roman" pitchFamily="18" charset="0"/>
                <a:cs typeface="Times New Roman" pitchFamily="18" charset="0"/>
              </a:rPr>
              <a:t>le pétrole rejeté </a:t>
            </a:r>
            <a:r>
              <a:rPr lang="fr-FR" sz="2000" b="1" dirty="0">
                <a:latin typeface="Times New Roman" pitchFamily="18" charset="0"/>
                <a:cs typeface="Times New Roman" pitchFamily="18" charset="0"/>
              </a:rPr>
              <a:t>par les innombrables bateaux qui nettoient leurs cales en mer ou </a:t>
            </a:r>
            <a:r>
              <a:rPr lang="fr-FR" sz="2000" b="1" dirty="0" smtClean="0">
                <a:latin typeface="Times New Roman" pitchFamily="18" charset="0"/>
                <a:cs typeface="Times New Roman" pitchFamily="18" charset="0"/>
              </a:rPr>
              <a:t>font naufrage </a:t>
            </a:r>
            <a:r>
              <a:rPr lang="fr-FR" sz="2000" b="1" dirty="0">
                <a:latin typeface="Times New Roman" pitchFamily="18" charset="0"/>
                <a:cs typeface="Times New Roman" pitchFamily="18" charset="0"/>
              </a:rPr>
              <a:t>provoquant des " marées noires </a:t>
            </a:r>
            <a:r>
              <a:rPr lang="fr-FR" sz="2000" b="1" dirty="0" smtClean="0">
                <a:latin typeface="Times New Roman" pitchFamily="18" charset="0"/>
                <a:cs typeface="Times New Roman" pitchFamily="18" charset="0"/>
              </a:rPr>
              <a:t>". Pollution </a:t>
            </a:r>
            <a:r>
              <a:rPr lang="fr-FR" sz="2000" b="1" dirty="0">
                <a:latin typeface="Times New Roman" pitchFamily="18" charset="0"/>
                <a:cs typeface="Times New Roman" pitchFamily="18" charset="0"/>
              </a:rPr>
              <a:t>de l'air et de l'eau, disparition de la nature inquiètent les dirigeants </a:t>
            </a:r>
            <a:r>
              <a:rPr lang="fr-FR" sz="2000" b="1" dirty="0" smtClean="0">
                <a:latin typeface="Times New Roman" pitchFamily="18" charset="0"/>
                <a:cs typeface="Times New Roman" pitchFamily="18" charset="0"/>
              </a:rPr>
              <a:t>des pays </a:t>
            </a:r>
            <a:r>
              <a:rPr lang="fr-FR" sz="2000" b="1" dirty="0">
                <a:latin typeface="Times New Roman" pitchFamily="18" charset="0"/>
                <a:cs typeface="Times New Roman" pitchFamily="18" charset="0"/>
              </a:rPr>
              <a:t>développés qui se demandent si la vie sera encore possible dans </a:t>
            </a:r>
            <a:r>
              <a:rPr lang="fr-FR" sz="2000" b="1" dirty="0" smtClean="0">
                <a:latin typeface="Times New Roman" pitchFamily="18" charset="0"/>
                <a:cs typeface="Times New Roman" pitchFamily="18" charset="0"/>
              </a:rPr>
              <a:t>quelques dizaines </a:t>
            </a:r>
            <a:r>
              <a:rPr lang="fr-FR" sz="2000" b="1" dirty="0">
                <a:latin typeface="Times New Roman" pitchFamily="18" charset="0"/>
                <a:cs typeface="Times New Roman" pitchFamily="18" charset="0"/>
              </a:rPr>
              <a:t>d’années, et qui commencent à prendre des mesures pour </a:t>
            </a:r>
            <a:r>
              <a:rPr lang="fr-FR" sz="2000" b="1" dirty="0" smtClean="0">
                <a:latin typeface="Times New Roman" pitchFamily="18" charset="0"/>
                <a:cs typeface="Times New Roman" pitchFamily="18" charset="0"/>
              </a:rPr>
              <a:t>protéger " </a:t>
            </a:r>
            <a:r>
              <a:rPr lang="fr-FR" sz="2000" b="1" dirty="0">
                <a:latin typeface="Times New Roman" pitchFamily="18" charset="0"/>
                <a:cs typeface="Times New Roman" pitchFamily="18" charset="0"/>
              </a:rPr>
              <a:t>l'environnement ".</a:t>
            </a:r>
          </a:p>
        </p:txBody>
      </p:sp>
    </p:spTree>
    <p:extLst>
      <p:ext uri="{BB962C8B-B14F-4D97-AF65-F5344CB8AC3E}">
        <p14:creationId xmlns:p14="http://schemas.microsoft.com/office/powerpoint/2010/main" val="3914806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884" y="116632"/>
            <a:ext cx="2250937" cy="461665"/>
          </a:xfrm>
          <a:prstGeom prst="rect">
            <a:avLst/>
          </a:prstGeom>
        </p:spPr>
        <p:txBody>
          <a:bodyPr wrap="none">
            <a:spAutoFit/>
          </a:bodyPr>
          <a:lstStyle/>
          <a:p>
            <a:r>
              <a:rPr lang="fr-FR" sz="2400" b="1" i="1" u="sng" dirty="0">
                <a:solidFill>
                  <a:srgbClr val="FF0000"/>
                </a:solidFill>
                <a:latin typeface="Times New Roman" pitchFamily="18" charset="0"/>
                <a:cs typeface="Times New Roman" pitchFamily="18" charset="0"/>
              </a:rPr>
              <a:t>1ère possibilité :</a:t>
            </a:r>
            <a:endParaRPr lang="fr-FR" sz="2400" u="sng" dirty="0">
              <a:solidFill>
                <a:srgbClr val="FF0000"/>
              </a:solidFill>
              <a:latin typeface="Times New Roman" pitchFamily="18" charset="0"/>
              <a:cs typeface="Times New Roman" pitchFamily="18" charset="0"/>
            </a:endParaRPr>
          </a:p>
        </p:txBody>
      </p:sp>
      <p:sp>
        <p:nvSpPr>
          <p:cNvPr id="5" name="Rectangle 4"/>
          <p:cNvSpPr/>
          <p:nvPr/>
        </p:nvSpPr>
        <p:spPr>
          <a:xfrm>
            <a:off x="10666" y="578503"/>
            <a:ext cx="8089725" cy="2246769"/>
          </a:xfrm>
          <a:prstGeom prst="rect">
            <a:avLst/>
          </a:prstGeom>
        </p:spPr>
        <p:txBody>
          <a:bodyPr wrap="square">
            <a:spAutoFit/>
          </a:bodyPr>
          <a:lstStyle/>
          <a:p>
            <a:r>
              <a:rPr lang="fr-FR" sz="2000" b="1" dirty="0">
                <a:latin typeface="Times New Roman" pitchFamily="18" charset="0"/>
                <a:cs typeface="Times New Roman" pitchFamily="18" charset="0"/>
              </a:rPr>
              <a:t>le progrès entraîne des problèmes graves. La vie dans les villes est </a:t>
            </a:r>
            <a:r>
              <a:rPr lang="fr-FR" sz="2000" b="1" dirty="0" smtClean="0">
                <a:latin typeface="Times New Roman" pitchFamily="18" charset="0"/>
                <a:cs typeface="Times New Roman" pitchFamily="18" charset="0"/>
              </a:rPr>
              <a:t>devenue pénible. D'une </a:t>
            </a:r>
            <a:r>
              <a:rPr lang="fr-FR" sz="2000" b="1" dirty="0">
                <a:latin typeface="Times New Roman" pitchFamily="18" charset="0"/>
                <a:cs typeface="Times New Roman" pitchFamily="18" charset="0"/>
              </a:rPr>
              <a:t>part, l'entassement y est source de bruit et rend les transports difficiles </a:t>
            </a:r>
            <a:r>
              <a:rPr lang="fr-FR" sz="2000" b="1" dirty="0" smtClean="0">
                <a:latin typeface="Times New Roman" pitchFamily="18" charset="0"/>
                <a:cs typeface="Times New Roman" pitchFamily="18" charset="0"/>
              </a:rPr>
              <a:t>; d'autre </a:t>
            </a:r>
            <a:r>
              <a:rPr lang="fr-FR" sz="2000" b="1" dirty="0">
                <a:latin typeface="Times New Roman" pitchFamily="18" charset="0"/>
                <a:cs typeface="Times New Roman" pitchFamily="18" charset="0"/>
              </a:rPr>
              <a:t>part, l'air y est pollué. Fuir la ville est une solution compromise. En </a:t>
            </a:r>
            <a:r>
              <a:rPr lang="fr-FR" sz="2000" b="1" dirty="0" smtClean="0">
                <a:latin typeface="Times New Roman" pitchFamily="18" charset="0"/>
                <a:cs typeface="Times New Roman" pitchFamily="18" charset="0"/>
              </a:rPr>
              <a:t>effet, la </a:t>
            </a:r>
            <a:r>
              <a:rPr lang="fr-FR" sz="2000" b="1" dirty="0">
                <a:latin typeface="Times New Roman" pitchFamily="18" charset="0"/>
                <a:cs typeface="Times New Roman" pitchFamily="18" charset="0"/>
              </a:rPr>
              <a:t>campagne est repoussée par les banlieues et il faut pour l'atteindre, </a:t>
            </a:r>
            <a:r>
              <a:rPr lang="fr-FR" sz="2000" b="1" dirty="0" smtClean="0">
                <a:latin typeface="Times New Roman" pitchFamily="18" charset="0"/>
                <a:cs typeface="Times New Roman" pitchFamily="18" charset="0"/>
              </a:rPr>
              <a:t>supporter les embouteillages. La </a:t>
            </a:r>
            <a:r>
              <a:rPr lang="fr-FR" sz="2000" b="1" dirty="0">
                <a:latin typeface="Times New Roman" pitchFamily="18" charset="0"/>
                <a:cs typeface="Times New Roman" pitchFamily="18" charset="0"/>
              </a:rPr>
              <a:t>mer, elle, est polluée par le pétrole. Face à cette situation qui menace la </a:t>
            </a:r>
            <a:r>
              <a:rPr lang="fr-FR" sz="2000" b="1" dirty="0" smtClean="0">
                <a:latin typeface="Times New Roman" pitchFamily="18" charset="0"/>
                <a:cs typeface="Times New Roman" pitchFamily="18" charset="0"/>
              </a:rPr>
              <a:t>vie sur </a:t>
            </a:r>
            <a:r>
              <a:rPr lang="fr-FR" sz="2000" b="1" dirty="0">
                <a:latin typeface="Times New Roman" pitchFamily="18" charset="0"/>
                <a:cs typeface="Times New Roman" pitchFamily="18" charset="0"/>
              </a:rPr>
              <a:t>terre, les dirigeants, inquiets, commencent à prendre des mesures.</a:t>
            </a:r>
          </a:p>
        </p:txBody>
      </p:sp>
      <p:sp>
        <p:nvSpPr>
          <p:cNvPr id="6" name="Rectangle 5"/>
          <p:cNvSpPr/>
          <p:nvPr/>
        </p:nvSpPr>
        <p:spPr>
          <a:xfrm>
            <a:off x="228712" y="3209410"/>
            <a:ext cx="2369559" cy="461665"/>
          </a:xfrm>
          <a:prstGeom prst="rect">
            <a:avLst/>
          </a:prstGeom>
        </p:spPr>
        <p:txBody>
          <a:bodyPr wrap="none">
            <a:spAutoFit/>
          </a:bodyPr>
          <a:lstStyle/>
          <a:p>
            <a:r>
              <a:rPr lang="fr-FR" sz="2400" b="1" i="1" u="sng" dirty="0" smtClean="0">
                <a:solidFill>
                  <a:srgbClr val="FF0000"/>
                </a:solidFill>
                <a:latin typeface="Times New Roman" pitchFamily="18" charset="0"/>
                <a:cs typeface="Times New Roman" pitchFamily="18" charset="0"/>
              </a:rPr>
              <a:t>2ème </a:t>
            </a:r>
            <a:r>
              <a:rPr lang="fr-FR" sz="2400" b="1" i="1" u="sng" dirty="0">
                <a:solidFill>
                  <a:srgbClr val="FF0000"/>
                </a:solidFill>
                <a:latin typeface="Times New Roman" pitchFamily="18" charset="0"/>
                <a:cs typeface="Times New Roman" pitchFamily="18" charset="0"/>
              </a:rPr>
              <a:t>possibilité :</a:t>
            </a:r>
            <a:endParaRPr lang="fr-FR" sz="2400" u="sng" dirty="0">
              <a:solidFill>
                <a:srgbClr val="FF0000"/>
              </a:solidFill>
              <a:latin typeface="Times New Roman" pitchFamily="18" charset="0"/>
              <a:cs typeface="Times New Roman" pitchFamily="18" charset="0"/>
            </a:endParaRPr>
          </a:p>
        </p:txBody>
      </p:sp>
      <p:sp>
        <p:nvSpPr>
          <p:cNvPr id="7" name="Rectangle 6"/>
          <p:cNvSpPr/>
          <p:nvPr/>
        </p:nvSpPr>
        <p:spPr>
          <a:xfrm>
            <a:off x="37611" y="3789040"/>
            <a:ext cx="8062781" cy="1938992"/>
          </a:xfrm>
          <a:prstGeom prst="rect">
            <a:avLst/>
          </a:prstGeom>
        </p:spPr>
        <p:txBody>
          <a:bodyPr wrap="square">
            <a:spAutoFit/>
          </a:bodyPr>
          <a:lstStyle/>
          <a:p>
            <a:r>
              <a:rPr lang="fr-FR" sz="2000" b="1" dirty="0">
                <a:latin typeface="Times New Roman" pitchFamily="18" charset="0"/>
                <a:cs typeface="Times New Roman" pitchFamily="18" charset="0"/>
              </a:rPr>
              <a:t>Le progrès entraîne des problèmes graves. La vie dans les villes est pénible </a:t>
            </a:r>
            <a:r>
              <a:rPr lang="fr-FR" sz="2000" b="1" dirty="0" smtClean="0">
                <a:latin typeface="Times New Roman" pitchFamily="18" charset="0"/>
                <a:cs typeface="Times New Roman" pitchFamily="18" charset="0"/>
              </a:rPr>
              <a:t>: entassement</a:t>
            </a:r>
            <a:r>
              <a:rPr lang="fr-FR" sz="2000" b="1" dirty="0">
                <a:latin typeface="Times New Roman" pitchFamily="18" charset="0"/>
                <a:cs typeface="Times New Roman" pitchFamily="18" charset="0"/>
              </a:rPr>
              <a:t>, bruit, transports difficiles, pollution. Fuir la ville est une </a:t>
            </a:r>
            <a:r>
              <a:rPr lang="fr-FR" sz="2000" b="1" dirty="0" smtClean="0">
                <a:latin typeface="Times New Roman" pitchFamily="18" charset="0"/>
                <a:cs typeface="Times New Roman" pitchFamily="18" charset="0"/>
              </a:rPr>
              <a:t>solution compromise</a:t>
            </a:r>
            <a:r>
              <a:rPr lang="fr-FR" sz="2000" b="1" dirty="0">
                <a:latin typeface="Times New Roman" pitchFamily="18" charset="0"/>
                <a:cs typeface="Times New Roman" pitchFamily="18" charset="0"/>
              </a:rPr>
              <a:t>. Pour atteindre la campagne, il faut, en effet, supporter </a:t>
            </a:r>
            <a:r>
              <a:rPr lang="fr-FR" sz="2000" b="1" dirty="0" smtClean="0">
                <a:latin typeface="Times New Roman" pitchFamily="18" charset="0"/>
                <a:cs typeface="Times New Roman" pitchFamily="18" charset="0"/>
              </a:rPr>
              <a:t>les embouteillages</a:t>
            </a:r>
            <a:r>
              <a:rPr lang="fr-FR" sz="2000" b="1" dirty="0">
                <a:latin typeface="Times New Roman" pitchFamily="18" charset="0"/>
                <a:cs typeface="Times New Roman" pitchFamily="18" charset="0"/>
              </a:rPr>
              <a:t>. La mer est polluée. Face à cette situation qui menace la vie </a:t>
            </a:r>
            <a:r>
              <a:rPr lang="fr-FR" sz="2000" b="1" dirty="0" smtClean="0">
                <a:latin typeface="Times New Roman" pitchFamily="18" charset="0"/>
                <a:cs typeface="Times New Roman" pitchFamily="18" charset="0"/>
              </a:rPr>
              <a:t>sur terre</a:t>
            </a:r>
            <a:r>
              <a:rPr lang="fr-FR" sz="2000" b="1" dirty="0">
                <a:latin typeface="Times New Roman" pitchFamily="18" charset="0"/>
                <a:cs typeface="Times New Roman" pitchFamily="18" charset="0"/>
              </a:rPr>
              <a:t>, les dirigeants prennent des mesures.</a:t>
            </a:r>
          </a:p>
        </p:txBody>
      </p:sp>
    </p:spTree>
    <p:extLst>
      <p:ext uri="{BB962C8B-B14F-4D97-AF65-F5344CB8AC3E}">
        <p14:creationId xmlns:p14="http://schemas.microsoft.com/office/powerpoint/2010/main" val="2867536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200" y="1700808"/>
            <a:ext cx="7632848" cy="4031873"/>
          </a:xfrm>
          <a:prstGeom prst="rect">
            <a:avLst/>
          </a:prstGeom>
        </p:spPr>
        <p:txBody>
          <a:bodyPr wrap="square">
            <a:spAutoFit/>
          </a:bodyPr>
          <a:lstStyle/>
          <a:p>
            <a:r>
              <a:rPr lang="fr-FR" sz="3200" dirty="0">
                <a:latin typeface="Times New Roman" pitchFamily="18" charset="0"/>
                <a:cs typeface="Times New Roman" pitchFamily="18" charset="0"/>
              </a:rPr>
              <a:t>Parfois, rédiger un bon résumé est plus compliqué que rédiger un article de recherche. Le résumé est en quelque sorte le contraire de l’article scientifique. Dans le résumé, vous essayez de condenser vos pensées alors que dans l’article, vous les développez</a:t>
            </a:r>
            <a:r>
              <a:rPr lang="fr-FR" sz="3200" dirty="0" smtClean="0">
                <a:latin typeface="Times New Roman" pitchFamily="18" charset="0"/>
                <a:cs typeface="Times New Roman" pitchFamily="18" charset="0"/>
              </a:rPr>
              <a:t>.</a:t>
            </a:r>
          </a:p>
          <a:p>
            <a:endParaRPr lang="fr-FR" sz="3200" dirty="0">
              <a:latin typeface="Times New Roman" pitchFamily="18" charset="0"/>
              <a:cs typeface="Times New Roman" pitchFamily="18" charset="0"/>
            </a:endParaRPr>
          </a:p>
        </p:txBody>
      </p:sp>
    </p:spTree>
    <p:extLst>
      <p:ext uri="{BB962C8B-B14F-4D97-AF65-F5344CB8AC3E}">
        <p14:creationId xmlns:p14="http://schemas.microsoft.com/office/powerpoint/2010/main" val="13540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544" y="1844824"/>
            <a:ext cx="7560840" cy="3046988"/>
          </a:xfrm>
          <a:prstGeom prst="rect">
            <a:avLst/>
          </a:prstGeom>
        </p:spPr>
        <p:txBody>
          <a:bodyPr wrap="square">
            <a:spAutoFit/>
          </a:bodyPr>
          <a:lstStyle/>
          <a:p>
            <a:r>
              <a:rPr lang="fr-FR" sz="3200" dirty="0">
                <a:latin typeface="Times New Roman" pitchFamily="18" charset="0"/>
                <a:cs typeface="Times New Roman" pitchFamily="18" charset="0"/>
              </a:rPr>
              <a:t>Le résumé scientifique peut être utilisé pour publier un article dans une revue scientifique ou pour proposer une communication orale ou affichée, lors d’un congrès. C’est à travers le résumé que la qualité du travail scientifique sera jugée. </a:t>
            </a:r>
          </a:p>
        </p:txBody>
      </p:sp>
    </p:spTree>
    <p:extLst>
      <p:ext uri="{BB962C8B-B14F-4D97-AF65-F5344CB8AC3E}">
        <p14:creationId xmlns:p14="http://schemas.microsoft.com/office/powerpoint/2010/main" val="370288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196752"/>
            <a:ext cx="7056784" cy="3539430"/>
          </a:xfrm>
          <a:prstGeom prst="rect">
            <a:avLst/>
          </a:prstGeom>
        </p:spPr>
        <p:txBody>
          <a:bodyPr wrap="square">
            <a:spAutoFit/>
          </a:bodyPr>
          <a:lstStyle/>
          <a:p>
            <a:r>
              <a:rPr lang="fr-FR" sz="3200" dirty="0">
                <a:solidFill>
                  <a:prstClr val="black"/>
                </a:solidFill>
                <a:latin typeface="Times New Roman" pitchFamily="18" charset="0"/>
                <a:cs typeface="Times New Roman" pitchFamily="18" charset="0"/>
              </a:rPr>
              <a:t>Le résumé est une partie indispensable dans une publication scientifique. C’est la partie la plus fréquemment lue dans un texte après le titre. Présenté au début de l’article, il permet aux lecteurs de connaître rapidement et précisément les idées principales de </a:t>
            </a:r>
            <a:r>
              <a:rPr lang="fr-FR" sz="3200" dirty="0" smtClean="0">
                <a:solidFill>
                  <a:prstClr val="black"/>
                </a:solidFill>
                <a:latin typeface="Times New Roman" pitchFamily="18" charset="0"/>
                <a:cs typeface="Times New Roman" pitchFamily="18" charset="0"/>
              </a:rPr>
              <a:t>l’article.</a:t>
            </a:r>
            <a:endParaRPr lang="fr-FR" dirty="0"/>
          </a:p>
        </p:txBody>
      </p:sp>
    </p:spTree>
    <p:extLst>
      <p:ext uri="{BB962C8B-B14F-4D97-AF65-F5344CB8AC3E}">
        <p14:creationId xmlns:p14="http://schemas.microsoft.com/office/powerpoint/2010/main" val="50142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32856"/>
            <a:ext cx="8172400" cy="3046988"/>
          </a:xfrm>
          <a:prstGeom prst="rect">
            <a:avLst/>
          </a:prstGeom>
        </p:spPr>
        <p:txBody>
          <a:bodyPr wrap="square">
            <a:spAutoFit/>
          </a:bodyPr>
          <a:lstStyle/>
          <a:p>
            <a:pPr lvl="0"/>
            <a:r>
              <a:rPr lang="fr-FR" sz="3200" dirty="0" smtClean="0">
                <a:solidFill>
                  <a:prstClr val="black"/>
                </a:solidFill>
                <a:latin typeface="Times New Roman" pitchFamily="18" charset="0"/>
                <a:cs typeface="Times New Roman" pitchFamily="18" charset="0"/>
              </a:rPr>
              <a:t>Les </a:t>
            </a:r>
            <a:r>
              <a:rPr lang="fr-FR" sz="3200" dirty="0">
                <a:solidFill>
                  <a:prstClr val="black"/>
                </a:solidFill>
                <a:latin typeface="Times New Roman" pitchFamily="18" charset="0"/>
                <a:cs typeface="Times New Roman" pitchFamily="18" charset="0"/>
              </a:rPr>
              <a:t>lecteurs pourront alors décider de la validité de l’article par rapport à leurs propres intérêts. Le résumé est également destiné aux lecteurs qui ne souhaitent pas lire tout le document ou qui veulent savoir où trouver la section qui les intéresse.</a:t>
            </a:r>
            <a:endParaRPr lang="fr-FR" sz="3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47650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2" y="188640"/>
            <a:ext cx="8113118" cy="584775"/>
          </a:xfrm>
          <a:prstGeom prst="rect">
            <a:avLst/>
          </a:prstGeom>
          <a:noFill/>
        </p:spPr>
        <p:txBody>
          <a:bodyPr wrap="none" lIns="91440" tIns="45720" rIns="91440" bIns="45720">
            <a:spAutoFit/>
          </a:bodyPr>
          <a:lstStyle/>
          <a:p>
            <a:r>
              <a:rPr lang="fr-F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1-Définition d’un résumé scientifique</a:t>
            </a:r>
            <a:endParaRPr lang="fr-F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
        <p:nvSpPr>
          <p:cNvPr id="5" name="Ellipse 4"/>
          <p:cNvSpPr/>
          <p:nvPr/>
        </p:nvSpPr>
        <p:spPr>
          <a:xfrm>
            <a:off x="179512" y="1556792"/>
            <a:ext cx="2808312" cy="79208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3200" b="1" i="1" dirty="0" smtClean="0">
                <a:effectLst>
                  <a:outerShdw blurRad="38100" dist="38100" dir="2700000" algn="tl">
                    <a:srgbClr val="000000">
                      <a:alpha val="43137"/>
                    </a:srgbClr>
                  </a:outerShdw>
                </a:effectLst>
                <a:latin typeface="Times New Roman" pitchFamily="18" charset="0"/>
                <a:cs typeface="Times New Roman" pitchFamily="18" charset="0"/>
              </a:rPr>
              <a:t>Résumer</a:t>
            </a:r>
            <a:r>
              <a:rPr lang="fr-FR" dirty="0" smtClean="0"/>
              <a:t> </a:t>
            </a:r>
            <a:endParaRPr lang="fr-FR" dirty="0"/>
          </a:p>
        </p:txBody>
      </p:sp>
      <p:sp>
        <p:nvSpPr>
          <p:cNvPr id="10" name="Rectangle à coins arrondis 9"/>
          <p:cNvSpPr/>
          <p:nvPr/>
        </p:nvSpPr>
        <p:spPr>
          <a:xfrm>
            <a:off x="2051720" y="2865218"/>
            <a:ext cx="5822527" cy="15039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000" b="1" i="0" u="none" strike="noStrike" baseline="0" dirty="0" smtClean="0">
              <a:solidFill>
                <a:schemeClr val="tx1"/>
              </a:solidFill>
              <a:latin typeface="Times New Roman" pitchFamily="18" charset="0"/>
              <a:cs typeface="Times New Roman" pitchFamily="18" charset="0"/>
            </a:endParaRPr>
          </a:p>
          <a:p>
            <a:r>
              <a:rPr lang="fr-FR" sz="2000" b="1" i="0" u="none" strike="noStrike" baseline="0" dirty="0" smtClean="0">
                <a:solidFill>
                  <a:schemeClr val="tx1"/>
                </a:solidFill>
                <a:latin typeface="Times New Roman" pitchFamily="18" charset="0"/>
                <a:cs typeface="Times New Roman" pitchFamily="18" charset="0"/>
              </a:rPr>
              <a:t>c’est recomposer un texte où l’on exprime avec un minimum de</a:t>
            </a:r>
            <a:r>
              <a:rPr lang="fr-FR" sz="2000" b="1" i="0" u="none" strike="noStrike" dirty="0" smtClean="0">
                <a:solidFill>
                  <a:schemeClr val="tx1"/>
                </a:solidFill>
                <a:latin typeface="Times New Roman" pitchFamily="18" charset="0"/>
                <a:cs typeface="Times New Roman" pitchFamily="18" charset="0"/>
              </a:rPr>
              <a:t> </a:t>
            </a:r>
            <a:r>
              <a:rPr lang="fr-FR" sz="2000" b="1" i="0" u="none" strike="noStrike" baseline="0" dirty="0" smtClean="0">
                <a:solidFill>
                  <a:schemeClr val="tx1"/>
                </a:solidFill>
                <a:latin typeface="Times New Roman" pitchFamily="18" charset="0"/>
                <a:cs typeface="Times New Roman" pitchFamily="18" charset="0"/>
              </a:rPr>
              <a:t>mots les idées, les arguments, le mouvement même de la pensée de</a:t>
            </a:r>
          </a:p>
          <a:p>
            <a:r>
              <a:rPr lang="fr-FR" sz="2000" b="1" i="0" u="none" strike="noStrike" baseline="0" dirty="0" smtClean="0">
                <a:solidFill>
                  <a:schemeClr val="tx1"/>
                </a:solidFill>
                <a:latin typeface="Times New Roman" pitchFamily="18" charset="0"/>
                <a:cs typeface="Times New Roman" pitchFamily="18" charset="0"/>
              </a:rPr>
              <a:t>l’auteur, en restant fidèle à son esprit et à son ton.</a:t>
            </a:r>
            <a:endParaRPr lang="fr-FR" sz="2000" b="1" dirty="0" smtClean="0">
              <a:solidFill>
                <a:schemeClr val="tx1"/>
              </a:solidFill>
              <a:latin typeface="Times New Roman" pitchFamily="18" charset="0"/>
              <a:cs typeface="Times New Roman" pitchFamily="18" charset="0"/>
            </a:endParaRPr>
          </a:p>
          <a:p>
            <a:pPr algn="ctr"/>
            <a:endParaRPr lang="fr-FR" b="1" dirty="0">
              <a:solidFill>
                <a:schemeClr val="tx1"/>
              </a:solidFill>
              <a:latin typeface="Times New Roman" pitchFamily="18" charset="0"/>
              <a:cs typeface="Times New Roman" pitchFamily="18" charset="0"/>
            </a:endParaRPr>
          </a:p>
        </p:txBody>
      </p:sp>
      <p:grpSp>
        <p:nvGrpSpPr>
          <p:cNvPr id="18" name="Groupe 17"/>
          <p:cNvGrpSpPr/>
          <p:nvPr/>
        </p:nvGrpSpPr>
        <p:grpSpPr>
          <a:xfrm>
            <a:off x="611560" y="2217636"/>
            <a:ext cx="1332148" cy="3319576"/>
            <a:chOff x="611560" y="2217636"/>
            <a:chExt cx="1332148" cy="3319576"/>
          </a:xfrm>
        </p:grpSpPr>
        <p:cxnSp>
          <p:nvCxnSpPr>
            <p:cNvPr id="7" name="Connecteur droit 6"/>
            <p:cNvCxnSpPr/>
            <p:nvPr/>
          </p:nvCxnSpPr>
          <p:spPr>
            <a:xfrm>
              <a:off x="611560" y="2217636"/>
              <a:ext cx="0" cy="1296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a:off x="611560" y="3617208"/>
              <a:ext cx="13321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611560" y="3513780"/>
              <a:ext cx="0" cy="201622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a:off x="611560" y="5537212"/>
              <a:ext cx="13321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7" name="Rectangle à coins arrondis 16"/>
          <p:cNvSpPr/>
          <p:nvPr/>
        </p:nvSpPr>
        <p:spPr>
          <a:xfrm>
            <a:off x="1943708" y="4778014"/>
            <a:ext cx="5822527" cy="17473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000" b="1" i="0" u="none" strike="noStrike" baseline="0" dirty="0" smtClean="0">
              <a:solidFill>
                <a:schemeClr val="tx1"/>
              </a:solidFill>
              <a:latin typeface="Times New Roman" pitchFamily="18" charset="0"/>
              <a:cs typeface="Times New Roman" pitchFamily="18" charset="0"/>
            </a:endParaRPr>
          </a:p>
          <a:p>
            <a:r>
              <a:rPr lang="fr-FR" sz="2000" b="1" i="0" u="none" strike="noStrike" baseline="0" dirty="0" smtClean="0">
                <a:solidFill>
                  <a:schemeClr val="tx1"/>
                </a:solidFill>
                <a:latin typeface="Times New Roman" pitchFamily="18" charset="0"/>
                <a:cs typeface="Times New Roman" pitchFamily="18" charset="0"/>
              </a:rPr>
              <a:t>un résumé est un texte réécrit dans un espace limité, il est plus court</a:t>
            </a:r>
            <a:r>
              <a:rPr lang="fr-FR" sz="2000" b="1" i="0" u="none" strike="noStrike" dirty="0" smtClean="0">
                <a:solidFill>
                  <a:schemeClr val="tx1"/>
                </a:solidFill>
                <a:latin typeface="Times New Roman" pitchFamily="18" charset="0"/>
                <a:cs typeface="Times New Roman" pitchFamily="18" charset="0"/>
              </a:rPr>
              <a:t> </a:t>
            </a:r>
            <a:r>
              <a:rPr lang="fr-FR" sz="2000" b="1" i="0" u="none" strike="noStrike" baseline="0" dirty="0" smtClean="0">
                <a:solidFill>
                  <a:schemeClr val="tx1"/>
                </a:solidFill>
                <a:latin typeface="Times New Roman" pitchFamily="18" charset="0"/>
                <a:cs typeface="Times New Roman" pitchFamily="18" charset="0"/>
              </a:rPr>
              <a:t>que le texte initial. La longueur du résumé est fixée nettement.</a:t>
            </a:r>
          </a:p>
          <a:p>
            <a:r>
              <a:rPr lang="fr-FR" sz="2000" b="1" i="0" u="none" strike="noStrike" baseline="0" dirty="0" smtClean="0">
                <a:solidFill>
                  <a:schemeClr val="tx1"/>
                </a:solidFill>
                <a:latin typeface="Times New Roman" pitchFamily="18" charset="0"/>
                <a:cs typeface="Times New Roman" pitchFamily="18" charset="0"/>
              </a:rPr>
              <a:t>Le résumé doit être clair, cohérent, logique et bien enchaîné.</a:t>
            </a:r>
            <a:endParaRPr lang="fr-FR" sz="2000" b="1" dirty="0" smtClean="0">
              <a:solidFill>
                <a:schemeClr val="tx1"/>
              </a:solidFill>
              <a:latin typeface="Times New Roman" pitchFamily="18" charset="0"/>
              <a:cs typeface="Times New Roman" pitchFamily="18" charset="0"/>
            </a:endParaRPr>
          </a:p>
          <a:p>
            <a:pPr algn="ctr"/>
            <a:endParaRPr lang="fr-FR"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1451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ircle(in)">
                                      <p:cBhvr>
                                        <p:cTn id="2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0"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2" y="188640"/>
            <a:ext cx="7572907" cy="584775"/>
          </a:xfrm>
          <a:prstGeom prst="rect">
            <a:avLst/>
          </a:prstGeom>
          <a:noFill/>
        </p:spPr>
        <p:txBody>
          <a:bodyPr wrap="none" lIns="91440" tIns="45720" rIns="91440" bIns="45720">
            <a:spAutoFit/>
          </a:bodyPr>
          <a:lstStyle/>
          <a:p>
            <a:r>
              <a:rPr lang="fr-FR" sz="32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2</a:t>
            </a:r>
            <a:r>
              <a:rPr lang="fr-F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-les étapes du résumé scientifique</a:t>
            </a:r>
            <a:endParaRPr lang="fr-F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
        <p:nvSpPr>
          <p:cNvPr id="5" name="Rectangle 4"/>
          <p:cNvSpPr/>
          <p:nvPr/>
        </p:nvSpPr>
        <p:spPr>
          <a:xfrm>
            <a:off x="179511" y="980728"/>
            <a:ext cx="7393827" cy="400110"/>
          </a:xfrm>
          <a:prstGeom prst="rect">
            <a:avLst/>
          </a:prstGeom>
        </p:spPr>
        <p:txBody>
          <a:bodyPr wrap="square">
            <a:spAutoFit/>
          </a:bodyPr>
          <a:lstStyle/>
          <a:p>
            <a:r>
              <a:rPr lang="fr-FR" sz="2000" b="1" dirty="0">
                <a:latin typeface="Times New Roman" pitchFamily="18" charset="0"/>
                <a:cs typeface="Times New Roman" pitchFamily="18" charset="0"/>
              </a:rPr>
              <a:t>Le résumé scientifique se divise en quatre parties bien définies :</a:t>
            </a:r>
          </a:p>
        </p:txBody>
      </p:sp>
      <p:grpSp>
        <p:nvGrpSpPr>
          <p:cNvPr id="19" name="Groupe 18"/>
          <p:cNvGrpSpPr/>
          <p:nvPr/>
        </p:nvGrpSpPr>
        <p:grpSpPr>
          <a:xfrm>
            <a:off x="827584" y="1380838"/>
            <a:ext cx="1080120" cy="4574122"/>
            <a:chOff x="827584" y="1380838"/>
            <a:chExt cx="1080120" cy="4574122"/>
          </a:xfrm>
        </p:grpSpPr>
        <p:cxnSp>
          <p:nvCxnSpPr>
            <p:cNvPr id="6" name="Connecteur droit 5"/>
            <p:cNvCxnSpPr/>
            <p:nvPr/>
          </p:nvCxnSpPr>
          <p:spPr>
            <a:xfrm>
              <a:off x="827584" y="1380838"/>
              <a:ext cx="0" cy="1296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827584" y="2204864"/>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a:off x="827584" y="2676982"/>
              <a:ext cx="0" cy="32722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a:off x="827584" y="4653136"/>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827584" y="5954960"/>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a:off x="827584" y="3284984"/>
              <a:ext cx="108012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5" name="Rectangle 14"/>
          <p:cNvSpPr/>
          <p:nvPr/>
        </p:nvSpPr>
        <p:spPr>
          <a:xfrm>
            <a:off x="1907704" y="1697032"/>
            <a:ext cx="6148456" cy="1015663"/>
          </a:xfrm>
          <a:prstGeom prst="rect">
            <a:avLst/>
          </a:prstGeom>
        </p:spPr>
        <p:txBody>
          <a:bodyPr wrap="square">
            <a:spAutoFit/>
          </a:bodyPr>
          <a:lstStyle/>
          <a:p>
            <a:r>
              <a:rPr lang="fr-FR" sz="2000" b="1" dirty="0">
                <a:solidFill>
                  <a:srgbClr val="FF0000"/>
                </a:solidFill>
                <a:latin typeface="Times New Roman" pitchFamily="18" charset="0"/>
                <a:cs typeface="Times New Roman" pitchFamily="18" charset="0"/>
              </a:rPr>
              <a:t>Objectif :</a:t>
            </a:r>
          </a:p>
          <a:p>
            <a:r>
              <a:rPr lang="fr-FR" sz="2000" dirty="0">
                <a:latin typeface="Times New Roman" pitchFamily="18" charset="0"/>
                <a:cs typeface="Times New Roman" pitchFamily="18" charset="0"/>
              </a:rPr>
              <a:t>Cette partie permet de présenter brièvement le sujet étudié et la problématique posée.</a:t>
            </a:r>
          </a:p>
        </p:txBody>
      </p:sp>
      <p:sp>
        <p:nvSpPr>
          <p:cNvPr id="16" name="Rectangle 15"/>
          <p:cNvSpPr/>
          <p:nvPr/>
        </p:nvSpPr>
        <p:spPr>
          <a:xfrm>
            <a:off x="1907704" y="2722677"/>
            <a:ext cx="6148456" cy="1323439"/>
          </a:xfrm>
          <a:prstGeom prst="rect">
            <a:avLst/>
          </a:prstGeom>
        </p:spPr>
        <p:txBody>
          <a:bodyPr wrap="square">
            <a:spAutoFit/>
          </a:bodyPr>
          <a:lstStyle/>
          <a:p>
            <a:r>
              <a:rPr lang="fr-FR" sz="2000" b="1" dirty="0">
                <a:solidFill>
                  <a:srgbClr val="FF0000"/>
                </a:solidFill>
                <a:latin typeface="Times New Roman" pitchFamily="18" charset="0"/>
                <a:cs typeface="Times New Roman" pitchFamily="18" charset="0"/>
              </a:rPr>
              <a:t>Matériel et méthode :</a:t>
            </a:r>
          </a:p>
          <a:p>
            <a:r>
              <a:rPr lang="fr-FR" sz="2000" dirty="0">
                <a:latin typeface="Times New Roman" pitchFamily="18" charset="0"/>
                <a:cs typeface="Times New Roman" pitchFamily="18" charset="0"/>
              </a:rPr>
              <a:t>Il s’agit de présenter succinctement le matériel et la méthodologie utilisés pour répondre à la problématique. Il faut éviter de décrire les détails expérimentaux.</a:t>
            </a:r>
          </a:p>
        </p:txBody>
      </p:sp>
      <p:sp>
        <p:nvSpPr>
          <p:cNvPr id="17" name="Rectangle 16"/>
          <p:cNvSpPr/>
          <p:nvPr/>
        </p:nvSpPr>
        <p:spPr>
          <a:xfrm>
            <a:off x="1895912" y="4221088"/>
            <a:ext cx="6160248" cy="1015663"/>
          </a:xfrm>
          <a:prstGeom prst="rect">
            <a:avLst/>
          </a:prstGeom>
        </p:spPr>
        <p:txBody>
          <a:bodyPr wrap="square">
            <a:spAutoFit/>
          </a:bodyPr>
          <a:lstStyle/>
          <a:p>
            <a:r>
              <a:rPr lang="fr-FR" sz="2000" b="1" dirty="0">
                <a:solidFill>
                  <a:srgbClr val="FF0000"/>
                </a:solidFill>
                <a:latin typeface="Times New Roman" pitchFamily="18" charset="0"/>
                <a:cs typeface="Times New Roman" pitchFamily="18" charset="0"/>
              </a:rPr>
              <a:t>Résultats :</a:t>
            </a:r>
          </a:p>
          <a:p>
            <a:r>
              <a:rPr lang="fr-FR" sz="2000" dirty="0">
                <a:latin typeface="Times New Roman" pitchFamily="18" charset="0"/>
                <a:cs typeface="Times New Roman" pitchFamily="18" charset="0"/>
              </a:rPr>
              <a:t>Les résultats chiffrés doivent être présentés mais aucun commentaire ne doit figurer dans cette partie.</a:t>
            </a:r>
          </a:p>
        </p:txBody>
      </p:sp>
      <p:sp>
        <p:nvSpPr>
          <p:cNvPr id="18" name="Rectangle 17"/>
          <p:cNvSpPr/>
          <p:nvPr/>
        </p:nvSpPr>
        <p:spPr>
          <a:xfrm>
            <a:off x="1928408" y="5349115"/>
            <a:ext cx="5955960" cy="1015663"/>
          </a:xfrm>
          <a:prstGeom prst="rect">
            <a:avLst/>
          </a:prstGeom>
        </p:spPr>
        <p:txBody>
          <a:bodyPr wrap="square">
            <a:spAutoFit/>
          </a:bodyPr>
          <a:lstStyle/>
          <a:p>
            <a:r>
              <a:rPr lang="fr-FR" sz="2000" b="1" dirty="0">
                <a:solidFill>
                  <a:srgbClr val="FF0000"/>
                </a:solidFill>
                <a:latin typeface="Times New Roman" pitchFamily="18" charset="0"/>
                <a:cs typeface="Times New Roman" pitchFamily="18" charset="0"/>
              </a:rPr>
              <a:t>Conclusion:</a:t>
            </a:r>
          </a:p>
          <a:p>
            <a:r>
              <a:rPr lang="fr-FR" sz="2000" dirty="0" smtClean="0">
                <a:latin typeface="Times New Roman" pitchFamily="18" charset="0"/>
                <a:cs typeface="Times New Roman" pitchFamily="18" charset="0"/>
              </a:rPr>
              <a:t>Cette </a:t>
            </a:r>
            <a:r>
              <a:rPr lang="fr-FR" sz="2000" dirty="0">
                <a:latin typeface="Times New Roman" pitchFamily="18" charset="0"/>
                <a:cs typeface="Times New Roman" pitchFamily="18" charset="0"/>
              </a:rPr>
              <a:t>dernière partie doit énoncer les conclusions principales et répondre à la problématique.</a:t>
            </a:r>
          </a:p>
        </p:txBody>
      </p:sp>
    </p:spTree>
    <p:extLst>
      <p:ext uri="{BB962C8B-B14F-4D97-AF65-F5344CB8AC3E}">
        <p14:creationId xmlns:p14="http://schemas.microsoft.com/office/powerpoint/2010/main" val="7377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ircle(in)">
                                      <p:cBhvr>
                                        <p:cTn id="25" dur="20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circle(in)">
                                      <p:cBhvr>
                                        <p:cTn id="30" dur="20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circle(in)">
                                      <p:cBhvr>
                                        <p:cTn id="35" dur="20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circle(in)">
                                      <p:cBhvr>
                                        <p:cTn id="40"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728157"/>
            <a:ext cx="7488832" cy="584775"/>
          </a:xfrm>
          <a:prstGeom prst="rect">
            <a:avLst/>
          </a:prstGeom>
        </p:spPr>
        <p:txBody>
          <a:bodyPr wrap="square">
            <a:spAutoFit/>
          </a:bodyPr>
          <a:lstStyle/>
          <a:p>
            <a:r>
              <a:rPr lang="fr-FR" sz="3200" b="1" i="0" u="none" strike="noStrike" baseline="0" dirty="0" smtClean="0">
                <a:latin typeface="Times New Roman" pitchFamily="18" charset="0"/>
                <a:cs typeface="Times New Roman" pitchFamily="18" charset="0"/>
              </a:rPr>
              <a:t>Deux étapes sont distinguées :</a:t>
            </a:r>
          </a:p>
        </p:txBody>
      </p:sp>
      <p:cxnSp>
        <p:nvCxnSpPr>
          <p:cNvPr id="6" name="Connecteur droit avec flèche 5"/>
          <p:cNvCxnSpPr/>
          <p:nvPr/>
        </p:nvCxnSpPr>
        <p:spPr>
          <a:xfrm flipH="1">
            <a:off x="1990800" y="1330092"/>
            <a:ext cx="1296144" cy="1677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3440842" y="1330092"/>
            <a:ext cx="1073636" cy="16923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Ellipse 11"/>
          <p:cNvSpPr/>
          <p:nvPr/>
        </p:nvSpPr>
        <p:spPr>
          <a:xfrm>
            <a:off x="539552" y="3501008"/>
            <a:ext cx="2734424" cy="143846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3200" b="1" dirty="0" smtClean="0">
                <a:solidFill>
                  <a:schemeClr val="tx1"/>
                </a:solidFill>
                <a:latin typeface="Times New Roman" pitchFamily="18" charset="0"/>
                <a:cs typeface="Times New Roman" pitchFamily="18" charset="0"/>
              </a:rPr>
              <a:t>Avant la rédaction</a:t>
            </a:r>
            <a:endParaRPr lang="fr-FR" sz="3200" b="1" dirty="0">
              <a:solidFill>
                <a:schemeClr val="tx1"/>
              </a:solidFill>
              <a:latin typeface="Times New Roman" pitchFamily="18" charset="0"/>
              <a:cs typeface="Times New Roman" pitchFamily="18" charset="0"/>
            </a:endParaRPr>
          </a:p>
        </p:txBody>
      </p:sp>
      <p:sp>
        <p:nvSpPr>
          <p:cNvPr id="13" name="Ellipse 12"/>
          <p:cNvSpPr/>
          <p:nvPr/>
        </p:nvSpPr>
        <p:spPr>
          <a:xfrm>
            <a:off x="3977660" y="3629583"/>
            <a:ext cx="2734424" cy="130989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3200" b="1" dirty="0" smtClean="0">
                <a:solidFill>
                  <a:schemeClr val="tx1"/>
                </a:solidFill>
                <a:latin typeface="Times New Roman" pitchFamily="18" charset="0"/>
                <a:cs typeface="Times New Roman" pitchFamily="18" charset="0"/>
              </a:rPr>
              <a:t>Lors de la rédaction</a:t>
            </a:r>
            <a:endParaRPr lang="fr-FR"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7707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968" y="260648"/>
            <a:ext cx="4414798" cy="584775"/>
          </a:xfrm>
          <a:prstGeom prst="rect">
            <a:avLst/>
          </a:prstGeom>
        </p:spPr>
        <p:txBody>
          <a:bodyPr wrap="none">
            <a:spAutoFit/>
          </a:bodyPr>
          <a:lstStyle/>
          <a:p>
            <a:r>
              <a:rPr lang="fr-FR" sz="3200" b="1"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2-1- Avant la rédaction :</a:t>
            </a:r>
            <a:endParaRPr lang="fr-FR" sz="3200" u="sng"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5" name="Diagramme 4"/>
          <p:cNvGraphicFramePr/>
          <p:nvPr>
            <p:extLst>
              <p:ext uri="{D42A27DB-BD31-4B8C-83A1-F6EECF244321}">
                <p14:modId xmlns:p14="http://schemas.microsoft.com/office/powerpoint/2010/main" val="1905660195"/>
              </p:ext>
            </p:extLst>
          </p:nvPr>
        </p:nvGraphicFramePr>
        <p:xfrm>
          <a:off x="179512" y="1556792"/>
          <a:ext cx="792088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924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99</TotalTime>
  <Words>1284</Words>
  <Application>Microsoft Office PowerPoint</Application>
  <PresentationFormat>Affichage à l'écran (4:3)</PresentationFormat>
  <Paragraphs>64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Opulent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enpei</dc:creator>
  <cp:lastModifiedBy>enpei</cp:lastModifiedBy>
  <cp:revision>35</cp:revision>
  <dcterms:created xsi:type="dcterms:W3CDTF">2015-11-02T16:28:27Z</dcterms:created>
  <dcterms:modified xsi:type="dcterms:W3CDTF">2015-11-02T18:07:55Z</dcterms:modified>
</cp:coreProperties>
</file>