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24" autoAdjust="0"/>
  </p:normalViewPr>
  <p:slideViewPr>
    <p:cSldViewPr>
      <p:cViewPr varScale="1">
        <p:scale>
          <a:sx n="52" d="100"/>
          <a:sy n="52" d="100"/>
        </p:scale>
        <p:origin x="-1205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3E6D57-CC4A-4F9E-949A-A7B42DC14ADF}" type="datetimeFigureOut">
              <a:rPr lang="fr-FR" smtClean="0"/>
              <a:t>06/10/2015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037742-4B2B-42CA-8205-316704E46A6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2755424"/>
            <a:ext cx="68134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 communication </a:t>
            </a:r>
          </a:p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scientifique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4001" y="1055946"/>
            <a:ext cx="4318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Chapitre 02:</a:t>
            </a:r>
            <a:endParaRPr lang="fr-FR" sz="54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0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897"/>
              </p:ext>
            </p:extLst>
          </p:nvPr>
        </p:nvGraphicFramePr>
        <p:xfrm>
          <a:off x="22960" y="1"/>
          <a:ext cx="9121040" cy="688735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64343"/>
                <a:gridCol w="7456697"/>
              </a:tblGrid>
              <a:tr h="730564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4-</a:t>
                      </a:r>
                      <a:r>
                        <a:rPr lang="fr-FR" baseline="0" dirty="0" smtClean="0"/>
                        <a:t> Complexité de la structure de la phrase: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70394">
                <a:tc>
                  <a:txBody>
                    <a:bodyPr/>
                    <a:lstStyle/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A-Taille</a:t>
                      </a:r>
                      <a:endParaRPr lang="fr-F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Une</a:t>
                      </a:r>
                      <a:r>
                        <a:rPr lang="fr-FR" baseline="0" dirty="0" smtClean="0"/>
                        <a:t> longueur moyenne de 29 mots ( en français comme en anglais ). </a:t>
                      </a:r>
                      <a:endParaRPr lang="fr-FR" dirty="0"/>
                    </a:p>
                  </a:txBody>
                  <a:tcPr/>
                </a:tc>
              </a:tr>
              <a:tr h="2273767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B-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Présence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d’au moins trois verbes conjugués 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 phrase graphique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</a:t>
                      </a:r>
                      <a:r>
                        <a:rPr lang="fr-FR" baseline="0" dirty="0" smtClean="0"/>
                        <a:t> moins deux subordonnées à verbe conjugué : </a:t>
                      </a:r>
                      <a:r>
                        <a:rPr lang="fr-F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subordonnée relative : qui , que , dont et où </a:t>
                      </a:r>
                      <a:r>
                        <a:rPr lang="fr-FR" baseline="0" dirty="0" smtClean="0"/>
                        <a:t> , </a:t>
                      </a:r>
                      <a:r>
                        <a:rPr lang="fr-FR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circonstancielle : de temps (quand , lorsque….), de cause ( parce que , puisque …) , de conséquence ( tellement que , tant que …) </a:t>
                      </a:r>
                      <a:r>
                        <a:rPr lang="fr-FR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ou complétive . 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Ou des phrases coordonnées par : et , mais , c’est-à-dire , c’est pourquoi , puis … ou encore jointes à l’aide des deux points (:) ou du point virgule (;) .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Exemple : [Cet exemple nous </a:t>
                      </a:r>
                      <a:r>
                        <a:rPr lang="fr-FR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porte 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à croire qu’il y’</a:t>
                      </a:r>
                      <a:r>
                        <a:rPr lang="fr-FR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effectivement un potentiel d’amélioration considérable qui </a:t>
                      </a:r>
                      <a:r>
                        <a:rPr lang="fr-FR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pourrait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être atteint..]</a:t>
                      </a:r>
                      <a:endParaRPr lang="fr-FR" dirty="0"/>
                    </a:p>
                  </a:txBody>
                  <a:tcPr/>
                </a:tc>
              </a:tr>
              <a:tr h="1455211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C- Présence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fréquente de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plusieurs compléments du nom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l’intérieur des groupes nominaux et de compléments du nom comprenant une subordonnée relative </a:t>
                      </a:r>
                    </a:p>
                    <a:p>
                      <a:r>
                        <a:rPr lang="fr-FR" dirty="0" smtClean="0"/>
                        <a:t>Exemple : </a:t>
                      </a:r>
                      <a:r>
                        <a:rPr lang="fr-FR" b="1" dirty="0" smtClean="0"/>
                        <a:t>un potentiel d’amélioration </a:t>
                      </a:r>
                      <a:r>
                        <a:rPr lang="fr-FR" dirty="0" smtClean="0"/>
                        <a:t>considérable qui pourrait être atteint par le recours a </a:t>
                      </a:r>
                      <a:r>
                        <a:rPr lang="fr-FR" b="1" dirty="0" smtClean="0"/>
                        <a:t>des techniques de gestion des stocks </a:t>
                      </a:r>
                      <a:r>
                        <a:rPr lang="fr-FR" dirty="0" smtClean="0"/>
                        <a:t>plus efficaces dans le secteur de la santé.  </a:t>
                      </a:r>
                      <a:endParaRPr lang="fr-FR" dirty="0"/>
                    </a:p>
                  </a:txBody>
                  <a:tcPr/>
                </a:tc>
              </a:tr>
              <a:tr h="1728063">
                <a:tc>
                  <a:txBody>
                    <a:bodyPr/>
                    <a:lstStyle/>
                    <a:p>
                      <a:r>
                        <a:rPr lang="fr-FR" dirty="0" smtClean="0"/>
                        <a:t>D- Emploi</a:t>
                      </a:r>
                      <a:r>
                        <a:rPr lang="fr-FR" baseline="0" dirty="0" smtClean="0"/>
                        <a:t> du </a:t>
                      </a:r>
                      <a:r>
                        <a:rPr lang="fr-F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participe passé employé comme un adjectif</a:t>
                      </a:r>
                      <a:endParaRPr lang="fr-F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Dans le groupe du nom .</a:t>
                      </a:r>
                    </a:p>
                    <a:p>
                      <a:r>
                        <a:rPr lang="fr-FR" dirty="0" smtClean="0"/>
                        <a:t>Exemple :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certains bénéfices potentiels </a:t>
                      </a: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l’implantation d’un système 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42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18461"/>
              </p:ext>
            </p:extLst>
          </p:nvPr>
        </p:nvGraphicFramePr>
        <p:xfrm>
          <a:off x="-9520" y="0"/>
          <a:ext cx="9153520" cy="725051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45216"/>
                <a:gridCol w="7308304"/>
              </a:tblGrid>
              <a:tr h="687044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5-</a:t>
                      </a:r>
                      <a:r>
                        <a:rPr lang="fr-FR" baseline="0" dirty="0" smtClean="0"/>
                        <a:t> Souci de concision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783769">
                <a:tc>
                  <a:txBody>
                    <a:bodyPr/>
                    <a:lstStyle/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A- Emploi </a:t>
                      </a:r>
                      <a:r>
                        <a:rPr lang="fr-F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d’abréviations,</a:t>
                      </a:r>
                      <a:r>
                        <a:rPr lang="fr-F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sigles , de langage symbolique </a:t>
                      </a:r>
                      <a:endParaRPr lang="fr-F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Exemple</a:t>
                      </a:r>
                      <a:r>
                        <a:rPr lang="fr-FR" baseline="0" dirty="0" smtClean="0"/>
                        <a:t> : l’implantation du système </a:t>
                      </a:r>
                      <a:r>
                        <a:rPr lang="fr-FR" b="1" baseline="0" dirty="0" smtClean="0"/>
                        <a:t>ERP SAP/PR </a:t>
                      </a:r>
                      <a:r>
                        <a:rPr lang="fr-FR" baseline="0" dirty="0" smtClean="0"/>
                        <a:t>en novembre par la société </a:t>
                      </a:r>
                      <a:r>
                        <a:rPr lang="fr-FR" b="1" baseline="0" dirty="0" smtClean="0"/>
                        <a:t>SIBN</a:t>
                      </a:r>
                      <a:r>
                        <a:rPr lang="fr-FR" baseline="0" dirty="0" smtClean="0"/>
                        <a:t> . Un logiciel de gestion intégrée qui offre la possibilité d’utiliser un outil </a:t>
                      </a:r>
                      <a:r>
                        <a:rPr lang="fr-FR" b="1" baseline="0" dirty="0" smtClean="0"/>
                        <a:t>MRP</a:t>
                      </a:r>
                      <a:r>
                        <a:rPr lang="fr-FR" baseline="0" dirty="0" smtClean="0"/>
                        <a:t> dans da suite de gestion des ressources matérielles.</a:t>
                      </a:r>
                    </a:p>
                    <a:p>
                      <a:r>
                        <a:rPr lang="fr-FR" baseline="0" dirty="0" smtClean="0"/>
                        <a:t>MRP : </a:t>
                      </a:r>
                      <a:r>
                        <a:rPr lang="fr-FR" baseline="0" dirty="0" err="1" smtClean="0"/>
                        <a:t>Materiel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Requirements</a:t>
                      </a:r>
                      <a:r>
                        <a:rPr lang="fr-FR" baseline="0" dirty="0" smtClean="0"/>
                        <a:t> Planning = planification des besoins matières.</a:t>
                      </a:r>
                      <a:endParaRPr lang="fr-FR" dirty="0"/>
                    </a:p>
                  </a:txBody>
                  <a:tcPr/>
                </a:tc>
              </a:tr>
              <a:tr h="2065417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B- Emploi de </a:t>
                      </a:r>
                      <a:r>
                        <a:rPr lang="fr-FR" b="1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symboles des unités de mesure et des symboles d’unités monétaires.</a:t>
                      </a:r>
                      <a:endParaRPr lang="fr-FR" b="1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Exemple</a:t>
                      </a:r>
                      <a:r>
                        <a:rPr lang="fr-FR" baseline="0" dirty="0" smtClean="0"/>
                        <a:t> : pour cette même période , les stocks globaux moyens de l’établissement atteignaient un grand total de 2643508</a:t>
                      </a:r>
                      <a:r>
                        <a:rPr lang="fr-FR" b="1" u="sng" baseline="0" dirty="0" smtClean="0"/>
                        <a:t>$ </a:t>
                      </a:r>
                      <a:r>
                        <a:rPr lang="fr-FR" baseline="0" dirty="0" smtClean="0"/>
                        <a:t>, soit 4,8</a:t>
                      </a:r>
                      <a:r>
                        <a:rPr lang="fr-FR" b="1" i="1" u="sng" baseline="0" dirty="0" smtClean="0"/>
                        <a:t>% </a:t>
                      </a:r>
                      <a:r>
                        <a:rPr lang="fr-FR" baseline="0" dirty="0" smtClean="0"/>
                        <a:t>du total des dépenses globales de l’établissement.</a:t>
                      </a:r>
                      <a:endParaRPr lang="fr-FR" dirty="0"/>
                    </a:p>
                  </a:txBody>
                  <a:tcPr/>
                </a:tc>
              </a:tr>
              <a:tr h="2714286">
                <a:tc>
                  <a:txBody>
                    <a:bodyPr/>
                    <a:lstStyle/>
                    <a:p>
                      <a:r>
                        <a:rPr lang="fr-FR" b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C-Synthèses à</a:t>
                      </a:r>
                      <a:r>
                        <a:rPr lang="fr-FR" b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l’aide de </a:t>
                      </a:r>
                      <a:r>
                        <a:rPr lang="fr-FR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tableaux , de graphiques .</a:t>
                      </a:r>
                      <a:endParaRPr lang="fr-FR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Exemple</a:t>
                      </a:r>
                      <a:r>
                        <a:rPr lang="fr-FR" baseline="0" dirty="0" smtClean="0"/>
                        <a:t> : « …………….Les détails sont présentés au </a:t>
                      </a:r>
                      <a:r>
                        <a:rPr lang="fr-FR" b="1" u="sng" baseline="0" dirty="0" smtClean="0"/>
                        <a:t>tableau n°13</a:t>
                      </a:r>
                      <a:r>
                        <a:rPr lang="fr-FR" b="0" baseline="0" dirty="0" smtClean="0"/>
                        <a:t>… » </a:t>
                      </a:r>
                      <a:endParaRPr lang="fr-FR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89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00273"/>
              </p:ext>
            </p:extLst>
          </p:nvPr>
        </p:nvGraphicFramePr>
        <p:xfrm>
          <a:off x="22960" y="-1"/>
          <a:ext cx="9121040" cy="6858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64343"/>
                <a:gridCol w="7456697"/>
              </a:tblGrid>
              <a:tr h="894052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6-</a:t>
                      </a:r>
                      <a:r>
                        <a:rPr lang="fr-FR" baseline="0" dirty="0" smtClean="0"/>
                        <a:t> Souci constant de la précision et de l’objectivité dans le choix des mots: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913327">
                <a:tc>
                  <a:txBody>
                    <a:bodyPr/>
                    <a:lstStyle/>
                    <a:p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A-Absence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mots vagues , peu d’expressions</a:t>
                      </a:r>
                      <a:r>
                        <a:rPr lang="fr-FR" baseline="0" dirty="0" smtClean="0"/>
                        <a:t> figées ou imagées de la langue courante.</a:t>
                      </a:r>
                    </a:p>
                    <a:p>
                      <a:r>
                        <a:rPr lang="fr-FR" baseline="0" dirty="0" smtClean="0"/>
                        <a:t>Exemple : c’est </a:t>
                      </a:r>
                      <a:r>
                        <a:rPr lang="fr-FR" b="1" baseline="0" dirty="0" smtClean="0"/>
                        <a:t>la nomenclature </a:t>
                      </a:r>
                      <a:r>
                        <a:rPr lang="fr-FR" baseline="0" dirty="0" smtClean="0"/>
                        <a:t>qui indique </a:t>
                      </a:r>
                      <a:r>
                        <a:rPr lang="fr-FR" b="1" baseline="0" dirty="0" smtClean="0"/>
                        <a:t>la quantité de chaque composant nécessaire</a:t>
                      </a:r>
                      <a:r>
                        <a:rPr lang="fr-FR" baseline="0" dirty="0" smtClean="0"/>
                        <a:t> à la fabrication des produits finis </a:t>
                      </a:r>
                    </a:p>
                    <a:p>
                      <a:r>
                        <a:rPr lang="fr-FR" baseline="0" dirty="0" smtClean="0"/>
                        <a:t>Et non : c’est la liste de mots qui indique combien il en faut pour faire des produits finis.</a:t>
                      </a:r>
                      <a:endParaRPr lang="fr-FR" dirty="0"/>
                    </a:p>
                  </a:txBody>
                  <a:tcPr/>
                </a:tc>
              </a:tr>
              <a:tr h="889622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B-Recours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 </a:t>
                      </a:r>
                      <a:r>
                        <a:rPr lang="fr-F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sens propre </a:t>
                      </a:r>
                      <a:r>
                        <a:rPr lang="fr-FR" dirty="0" smtClean="0"/>
                        <a:t>des mots.</a:t>
                      </a:r>
                      <a:endParaRPr lang="fr-FR" dirty="0"/>
                    </a:p>
                  </a:txBody>
                  <a:tcPr/>
                </a:tc>
              </a:tr>
              <a:tr h="1639908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C-Emploi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</a:t>
                      </a:r>
                      <a:r>
                        <a:rPr lang="fr-FR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lexiques spécialisés</a:t>
                      </a:r>
                      <a:r>
                        <a:rPr lang="fr-FR" i="0" baseline="0" dirty="0" smtClean="0"/>
                        <a:t> </a:t>
                      </a:r>
                      <a:r>
                        <a:rPr lang="fr-FR" baseline="0" dirty="0" smtClean="0"/>
                        <a:t>( propres à un domaine particulier ) </a:t>
                      </a:r>
                      <a:r>
                        <a:rPr lang="fr-FR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 semi-spécialisés</a:t>
                      </a:r>
                      <a:r>
                        <a:rPr lang="fr-FR" baseline="0" dirty="0" smtClean="0"/>
                        <a:t> ( rattachés à plusieurs domaines)</a:t>
                      </a:r>
                    </a:p>
                    <a:p>
                      <a:r>
                        <a:rPr lang="fr-FR" baseline="0" dirty="0" smtClean="0"/>
                        <a:t> exemple : bloc opératoire , processus de planification , niveaux des stocks . </a:t>
                      </a:r>
                      <a:endParaRPr lang="fr-FR" dirty="0"/>
                    </a:p>
                  </a:txBody>
                  <a:tcPr/>
                </a:tc>
              </a:tr>
              <a:tr h="1521091">
                <a:tc>
                  <a:txBody>
                    <a:bodyPr/>
                    <a:lstStyle/>
                    <a:p>
                      <a:r>
                        <a:rPr lang="fr-FR" dirty="0" smtClean="0"/>
                        <a:t>D- Absence d’anglicismes critiqués</a:t>
                      </a:r>
                      <a:endParaRPr lang="fr-F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Emprunts directs à l’anglais quand un</a:t>
                      </a:r>
                      <a:r>
                        <a:rPr lang="fr-FR" baseline="0" dirty="0" smtClean="0"/>
                        <a:t> mot français existe déjà pour désigner la même réalité exemple : réduction de taille =redimensionnement et non downsizing.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0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54522"/>
              </p:ext>
            </p:extLst>
          </p:nvPr>
        </p:nvGraphicFramePr>
        <p:xfrm>
          <a:off x="-9520" y="0"/>
          <a:ext cx="9153520" cy="53012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45216"/>
                <a:gridCol w="7308304"/>
              </a:tblGrid>
              <a:tr h="1474075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</a:p>
                    <a:p>
                      <a:r>
                        <a:rPr lang="fr-FR" dirty="0" smtClean="0"/>
                        <a:t>     </a:t>
                      </a:r>
                    </a:p>
                    <a:p>
                      <a:r>
                        <a:rPr lang="fr-FR" dirty="0" smtClean="0"/>
                        <a:t>        7- liens entre</a:t>
                      </a:r>
                      <a:r>
                        <a:rPr lang="fr-FR" baseline="0" dirty="0" smtClean="0"/>
                        <a:t> les phrases et à l’intérieur des phrases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7133">
                <a:tc>
                  <a:txBody>
                    <a:bodyPr/>
                    <a:lstStyle/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Présence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mots liens au début des phrases et à l’intérieur des phrases.</a:t>
                      </a:r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Exemple : </a:t>
                      </a:r>
                    </a:p>
                    <a:p>
                      <a:r>
                        <a:rPr lang="fr-FR" dirty="0" smtClean="0"/>
                        <a:t>Face aux …….pour……à partir de ……Cependant……en fonction</a:t>
                      </a:r>
                      <a:r>
                        <a:rPr lang="fr-FR" baseline="0" dirty="0" smtClean="0"/>
                        <a:t> de ……. Quant au moment où …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01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0579" y="476672"/>
            <a:ext cx="32800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i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1-Définition:</a:t>
            </a:r>
            <a:endParaRPr lang="fr-FR" sz="40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016" y="16288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Par communication scientifique, on entend tous les travaux de diffusion de théories et de résultats scientifiques. </a:t>
            </a:r>
          </a:p>
          <a:p>
            <a:r>
              <a:rPr lang="fr-FR" sz="2400" b="1" dirty="0" smtClean="0"/>
              <a:t>Elle </a:t>
            </a:r>
            <a:r>
              <a:rPr lang="fr-FR" sz="2400" b="1" dirty="0"/>
              <a:t>peut prendre la forme d’articles, d’ouvrages, d’interventions (communications) en colloque ou en congrès, de posters</a:t>
            </a:r>
            <a:r>
              <a:rPr lang="fr-FR" sz="2400" b="1" dirty="0" smtClean="0"/>
              <a:t>…</a:t>
            </a:r>
          </a:p>
          <a:p>
            <a:endParaRPr lang="fr-FR" sz="2400" b="1" dirty="0"/>
          </a:p>
          <a:p>
            <a:r>
              <a:rPr lang="fr-FR" sz="2400" b="1" dirty="0"/>
              <a:t>L</a:t>
            </a:r>
            <a:r>
              <a:rPr lang="fr-FR" sz="2400" b="1" dirty="0" smtClean="0"/>
              <a:t>e discours scientifique ne peut pas s’interpréter selon différents sens contrairement au discours littéraire. Il est caractérisé par : son objectivité , sa précision , sa rigueur intellectuelle et doit être méthodique.</a:t>
            </a:r>
          </a:p>
          <a:p>
            <a:r>
              <a:rPr lang="fr-FR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925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5272" y="62068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On y recourt essentiellement dans la communication formelle ( pratiquée au sens d’une entreprise entre différents acteurs de celle-ci ) , institutionnalisée, dans le but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b="1" dirty="0"/>
              <a:t>D</a:t>
            </a:r>
            <a:r>
              <a:rPr lang="fr-FR" sz="2400" b="1" dirty="0" smtClean="0"/>
              <a:t>’informer ou de décrire ( séquence textuelle de type informatif ou descriptif).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b="1" dirty="0"/>
              <a:t>D</a:t>
            </a:r>
            <a:r>
              <a:rPr lang="fr-FR" sz="2400" b="1" dirty="0" smtClean="0"/>
              <a:t>e faire comprendre ( séquence textuelle de type explicatif 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b="1" dirty="0" smtClean="0"/>
              <a:t> </a:t>
            </a:r>
            <a:r>
              <a:rPr lang="fr-FR" sz="2400" b="1" dirty="0"/>
              <a:t>D</a:t>
            </a:r>
            <a:r>
              <a:rPr lang="fr-FR" sz="2400" b="1" dirty="0" smtClean="0"/>
              <a:t>e convaincre ( séquence textuelle de type argumentatif).</a:t>
            </a:r>
          </a:p>
          <a:p>
            <a:endParaRPr lang="fr-FR" sz="2400" b="1" dirty="0"/>
          </a:p>
          <a:p>
            <a:r>
              <a:rPr lang="fr-FR" sz="2400" b="1" dirty="0" smtClean="0"/>
              <a:t>Le discours scientifique dit spécialisé est formulé par un chercheur , un spécialiste , a l’intention d’autres spécialistes.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392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016" y="162880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Les vérités énoncées ou les idées développées dans un texte scientifique doivent s’appuyer sur des connaissances préalablement admises , sur des principes reconnus , sur des faits évidents.</a:t>
            </a:r>
          </a:p>
          <a:p>
            <a:r>
              <a:rPr lang="fr-FR" sz="2400" b="1" dirty="0" smtClean="0"/>
              <a:t>Il faut dire sur quoi nous nous basons , manifester la valeur et la pertinence de cette source et montrer en quoi elle éclaire l’énoncé en question.</a:t>
            </a:r>
            <a:r>
              <a:rPr lang="fr-FR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01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016" y="162880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Le chercheur pour appuyer ses propos , a recours à des procédés variés :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Explication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Justification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Démonstration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Réfutation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Comparaison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fr-FR" sz="2400" b="1" dirty="0" smtClean="0"/>
              <a:t>Citation de paroles et d’idées.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519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" y="0"/>
            <a:ext cx="88072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fr-FR" sz="4000" b="1" i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-Caractéristiques linguistiques</a:t>
            </a:r>
          </a:p>
          <a:p>
            <a:pPr algn="ctr"/>
            <a:r>
              <a:rPr lang="fr-FR" sz="4000" b="1" i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générales du discours scientifique:</a:t>
            </a:r>
            <a:endParaRPr lang="fr-FR" sz="40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79006"/>
              </p:ext>
            </p:extLst>
          </p:nvPr>
        </p:nvGraphicFramePr>
        <p:xfrm>
          <a:off x="22960" y="1412776"/>
          <a:ext cx="8928992" cy="559114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29299"/>
                <a:gridCol w="7299693"/>
              </a:tblGrid>
              <a:tr h="648072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1-Types de phrases: prédominance de la phrase déclarative</a:t>
                      </a:r>
                      <a:r>
                        <a:rPr lang="fr-FR" baseline="0" dirty="0" smtClean="0"/>
                        <a:t> ( par opposition aux phrases interrogatives , impératives et exclamatives)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372686">
                <a:tc>
                  <a:txBody>
                    <a:bodyPr/>
                    <a:lstStyle/>
                    <a:p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A-Emploi de </a:t>
                      </a:r>
                      <a:r>
                        <a:rPr lang="fr-F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phrase déclarative</a:t>
                      </a:r>
                      <a:endParaRPr lang="fr-F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Décrire un phénomène</a:t>
                      </a:r>
                      <a:r>
                        <a:rPr lang="fr-FR" baseline="0" dirty="0" smtClean="0"/>
                        <a:t> , énoncer un fait , introduire des données chiffrées , rapporter les écrits d’un auteur, établir un rapport de cause a effet entre des faits , des événements , des phénomènes , formuler sa thèse , exposer une thèse adverse , formuler une hypothèse , une conclusion , etc.</a:t>
                      </a:r>
                      <a:endParaRPr lang="fr-FR" dirty="0"/>
                    </a:p>
                  </a:txBody>
                  <a:tcPr/>
                </a:tc>
              </a:tr>
              <a:tr h="1102594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B-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Emploi occasionnel de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phrase interrogative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Ses rares emplois sont réservés a la formulation de la question principale a laquelle le chercheur</a:t>
                      </a:r>
                      <a:r>
                        <a:rPr lang="fr-FR" baseline="0" dirty="0" smtClean="0"/>
                        <a:t> tente de répondre en faisant son travail de recherche et à certaines questions soulevées tout au long du travail.</a:t>
                      </a:r>
                      <a:endParaRPr lang="fr-FR" dirty="0"/>
                    </a:p>
                  </a:txBody>
                  <a:tcPr/>
                </a:tc>
              </a:tr>
              <a:tr h="1102594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C- Emploi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occasionnel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phrases impératives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établir des liens avec le destinataire potentiel ( le verbe est alors à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la 1ére personne du pluriel ) exemple : Rappelons que …..</a:t>
                      </a:r>
                      <a:endParaRPr lang="fr-FR" dirty="0"/>
                    </a:p>
                  </a:txBody>
                  <a:tcPr/>
                </a:tc>
              </a:tr>
              <a:tr h="1102594">
                <a:tc>
                  <a:txBody>
                    <a:bodyPr/>
                    <a:lstStyle/>
                    <a:p>
                      <a:r>
                        <a:rPr lang="fr-FR" dirty="0" smtClean="0"/>
                        <a:t>D- Absence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phrases exclamatives.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2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46275"/>
              </p:ext>
            </p:extLst>
          </p:nvPr>
        </p:nvGraphicFramePr>
        <p:xfrm>
          <a:off x="-9520" y="0"/>
          <a:ext cx="9153520" cy="685800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70269"/>
                <a:gridCol w="7483251"/>
              </a:tblGrid>
              <a:tr h="781973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2-</a:t>
                      </a:r>
                      <a:r>
                        <a:rPr lang="fr-FR" baseline="0" dirty="0" smtClean="0"/>
                        <a:t> Tendance à la dépersonnalisation et à  la distanciation de l’auteur par rapport à ses propos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656303">
                <a:tc>
                  <a:txBody>
                    <a:bodyPr/>
                    <a:lstStyle/>
                    <a:p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A-Prédominance</a:t>
                      </a:r>
                      <a:endParaRPr lang="fr-F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</a:t>
                      </a:r>
                      <a:r>
                        <a:rPr lang="fr-FR" baseline="0" dirty="0" smtClean="0"/>
                        <a:t> la </a:t>
                      </a:r>
                      <a:r>
                        <a:rPr lang="fr-FR" b="1" baseline="0" dirty="0" smtClean="0"/>
                        <a:t>3éme personne </a:t>
                      </a:r>
                      <a:r>
                        <a:rPr lang="fr-FR" baseline="0" dirty="0" smtClean="0"/>
                        <a:t>du singulier et du pluriel exemple : il a été établi , il a été prouvé …..</a:t>
                      </a:r>
                      <a:endParaRPr lang="fr-FR" dirty="0"/>
                    </a:p>
                  </a:txBody>
                  <a:tcPr/>
                </a:tc>
              </a:tr>
              <a:tr h="1330406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B-Emploi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du pronom (on) indéfini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</a:t>
                      </a:r>
                      <a:r>
                        <a:rPr lang="fr-FR" baseline="0" dirty="0" smtClean="0"/>
                        <a:t> opposition au (on) employé à  la place de nous , exemple : on a pas eu cours , on est sorti / mais plutôt : on y voit clairement</a:t>
                      </a:r>
                      <a:endParaRPr lang="fr-FR" dirty="0"/>
                    </a:p>
                  </a:txBody>
                  <a:tcPr/>
                </a:tc>
              </a:tr>
              <a:tr h="3089319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C- Emploi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la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1ére personne du pluriel 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(pronom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nous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modestie et déterminants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notre, nos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Notamment</a:t>
                      </a:r>
                      <a:r>
                        <a:rPr lang="fr-FR" baseline="0" dirty="0" smtClean="0"/>
                        <a:t> dans l’introduction et la conclusion , dans les débuts de chapitres et les conclusions partielles de manière à faire des liens entre les paragraphes ou les différentes parties du travail, dans l’analyse des résultats et la discussions générale , ou encore dans les explications de la démarche méthodologique.</a:t>
                      </a:r>
                      <a:endParaRPr lang="fr-FR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2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08277"/>
              </p:ext>
            </p:extLst>
          </p:nvPr>
        </p:nvGraphicFramePr>
        <p:xfrm>
          <a:off x="-9520" y="188640"/>
          <a:ext cx="9153520" cy="541595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45216"/>
                <a:gridCol w="7308304"/>
              </a:tblGrid>
              <a:tr h="669169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2-</a:t>
                      </a:r>
                      <a:r>
                        <a:rPr lang="fr-FR" baseline="0" dirty="0" smtClean="0"/>
                        <a:t> Tendance à la dépersonnalisation et à a la distanciation de l’auteur par rapport à ses propos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47745">
                <a:tc>
                  <a:txBody>
                    <a:bodyPr/>
                    <a:lstStyle/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D-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Absence</a:t>
                      </a:r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</a:t>
                      </a:r>
                      <a:r>
                        <a:rPr lang="fr-FR" baseline="0" dirty="0" smtClean="0"/>
                        <a:t> la </a:t>
                      </a:r>
                      <a:r>
                        <a:rPr lang="fr-FR" b="1" baseline="0" dirty="0" smtClean="0"/>
                        <a:t>1ére personne </a:t>
                      </a:r>
                      <a:r>
                        <a:rPr lang="fr-FR" baseline="0" dirty="0" smtClean="0"/>
                        <a:t>du singulier (je , me , moi) ainsi que de </a:t>
                      </a:r>
                      <a:r>
                        <a:rPr lang="fr-FR" b="1" baseline="0" dirty="0" smtClean="0"/>
                        <a:t>la 2éme personne</a:t>
                      </a:r>
                      <a:r>
                        <a:rPr lang="fr-FR" baseline="0" dirty="0" smtClean="0"/>
                        <a:t> ( tu, te , toi , vous)</a:t>
                      </a:r>
                      <a:endParaRPr lang="fr-FR" dirty="0"/>
                    </a:p>
                  </a:txBody>
                  <a:tcPr/>
                </a:tc>
              </a:tr>
              <a:tr h="1251988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E- Emploi de </a:t>
                      </a:r>
                      <a:r>
                        <a:rPr lang="fr-FR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phrases impersonnelles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 smtClean="0"/>
                        <a:t>« </a:t>
                      </a:r>
                      <a:r>
                        <a:rPr lang="fr-FR" b="1" dirty="0" smtClean="0"/>
                        <a:t>Il</a:t>
                      </a:r>
                      <a:r>
                        <a:rPr lang="fr-FR" b="1" baseline="0" dirty="0" smtClean="0"/>
                        <a:t> faut </a:t>
                      </a:r>
                      <a:r>
                        <a:rPr lang="fr-FR" baseline="0" dirty="0" smtClean="0"/>
                        <a:t>cependant rappeler que …… »</a:t>
                      </a:r>
                    </a:p>
                    <a:p>
                      <a:r>
                        <a:rPr lang="fr-FR" baseline="0" dirty="0" smtClean="0"/>
                        <a:t>« Devant ces faits , </a:t>
                      </a:r>
                      <a:r>
                        <a:rPr lang="fr-FR" b="1" baseline="0" dirty="0" smtClean="0"/>
                        <a:t>il est apparu primordial </a:t>
                      </a:r>
                      <a:r>
                        <a:rPr lang="fr-FR" b="0" baseline="0" dirty="0" smtClean="0"/>
                        <a:t>aux chercheurs de … »</a:t>
                      </a:r>
                    </a:p>
                    <a:p>
                      <a:r>
                        <a:rPr lang="fr-FR" b="0" baseline="0" dirty="0" smtClean="0"/>
                        <a:t>« </a:t>
                      </a:r>
                      <a:r>
                        <a:rPr lang="fr-FR" b="1" baseline="0" dirty="0" smtClean="0"/>
                        <a:t>Il est à noter que … »</a:t>
                      </a:r>
                    </a:p>
                    <a:p>
                      <a:r>
                        <a:rPr lang="fr-FR" b="1" baseline="0" dirty="0" smtClean="0"/>
                        <a:t>« </a:t>
                      </a:r>
                      <a:r>
                        <a:rPr lang="fr-FR" b="0" baseline="0" dirty="0" smtClean="0"/>
                        <a:t>En conclusion , </a:t>
                      </a:r>
                      <a:r>
                        <a:rPr lang="fr-FR" b="1" baseline="0" dirty="0" smtClean="0"/>
                        <a:t>il est important de </a:t>
                      </a:r>
                      <a:r>
                        <a:rPr lang="fr-FR" b="0" baseline="0" dirty="0" smtClean="0"/>
                        <a:t>rappeler que … »</a:t>
                      </a:r>
                    </a:p>
                    <a:p>
                      <a:r>
                        <a:rPr lang="fr-FR" b="0" baseline="0" dirty="0" smtClean="0"/>
                        <a:t>« </a:t>
                      </a:r>
                      <a:r>
                        <a:rPr lang="fr-FR" b="1" baseline="0" dirty="0" smtClean="0"/>
                        <a:t>Il existe </a:t>
                      </a:r>
                      <a:r>
                        <a:rPr lang="fr-FR" b="0" baseline="0" dirty="0" smtClean="0"/>
                        <a:t>néanmoins certaines différences … »</a:t>
                      </a:r>
                      <a:endParaRPr lang="fr-FR" dirty="0"/>
                    </a:p>
                  </a:txBody>
                  <a:tcPr/>
                </a:tc>
              </a:tr>
              <a:tr h="2643667">
                <a:tc>
                  <a:txBody>
                    <a:bodyPr/>
                    <a:lstStyle/>
                    <a:p>
                      <a:r>
                        <a:rPr lang="fr-FR" b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F-</a:t>
                      </a:r>
                      <a:r>
                        <a:rPr lang="fr-FR" b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Emploi de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phrases passives sans complément</a:t>
                      </a:r>
                      <a:r>
                        <a:rPr lang="fr-FR" b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Exemple</a:t>
                      </a:r>
                      <a:r>
                        <a:rPr lang="fr-FR" baseline="0" dirty="0" smtClean="0"/>
                        <a:t> : « Les données </a:t>
                      </a:r>
                      <a:r>
                        <a:rPr lang="fr-FR" b="1" baseline="0" dirty="0" smtClean="0"/>
                        <a:t>ont été recueillies </a:t>
                      </a:r>
                      <a:r>
                        <a:rPr lang="fr-FR" b="0" baseline="0" dirty="0" smtClean="0"/>
                        <a:t>lors d’enquêtes </a:t>
                      </a:r>
                      <a:r>
                        <a:rPr lang="fr-FR" b="1" baseline="0" dirty="0" smtClean="0"/>
                        <a:t>réalisées </a:t>
                      </a:r>
                      <a:r>
                        <a:rPr lang="fr-FR" b="0" baseline="0" dirty="0" smtClean="0"/>
                        <a:t>dans le but de … » </a:t>
                      </a:r>
                      <a:endParaRPr lang="fr-FR" dirty="0" smtClean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5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89321"/>
              </p:ext>
            </p:extLst>
          </p:nvPr>
        </p:nvGraphicFramePr>
        <p:xfrm>
          <a:off x="21744" y="260646"/>
          <a:ext cx="9153520" cy="619268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89232"/>
                <a:gridCol w="7164288"/>
              </a:tblGrid>
              <a:tr h="1000017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3-</a:t>
                      </a:r>
                      <a:r>
                        <a:rPr lang="fr-FR" baseline="0" dirty="0" smtClean="0"/>
                        <a:t> Perspectives atemporelle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186388">
                <a:tc>
                  <a:txBody>
                    <a:bodyPr/>
                    <a:lstStyle/>
                    <a:p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A-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Prédominance </a:t>
                      </a:r>
                      <a:r>
                        <a:rPr lang="fr-F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présent de l’indicatif</a:t>
                      </a:r>
                      <a:endParaRPr lang="fr-F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Exemple</a:t>
                      </a:r>
                      <a:r>
                        <a:rPr lang="fr-FR" baseline="0" dirty="0" smtClean="0"/>
                        <a:t> : </a:t>
                      </a:r>
                    </a:p>
                    <a:p>
                      <a:r>
                        <a:rPr lang="fr-FR" baseline="0" dirty="0" smtClean="0"/>
                        <a:t>«  La réponse à nos interrogations de départ </a:t>
                      </a:r>
                      <a:r>
                        <a:rPr lang="fr-FR" b="1" u="sng" baseline="0" dirty="0" smtClean="0"/>
                        <a:t>confirme </a:t>
                      </a:r>
                      <a:r>
                        <a:rPr lang="fr-FR" b="0" u="none" baseline="0" dirty="0" smtClean="0"/>
                        <a:t>que les résultats obtenus </a:t>
                      </a:r>
                      <a:r>
                        <a:rPr lang="fr-FR" b="1" u="sng" baseline="0" dirty="0" smtClean="0"/>
                        <a:t>sont </a:t>
                      </a:r>
                      <a:r>
                        <a:rPr lang="fr-FR" b="0" u="none" baseline="0" dirty="0" smtClean="0"/>
                        <a:t>importants »</a:t>
                      </a:r>
                    </a:p>
                    <a:p>
                      <a:r>
                        <a:rPr lang="fr-FR" b="0" u="none" baseline="0" dirty="0" smtClean="0"/>
                        <a:t>« En 1987, la SAAQ </a:t>
                      </a:r>
                      <a:r>
                        <a:rPr lang="fr-FR" b="1" u="sng" baseline="0" dirty="0" smtClean="0"/>
                        <a:t>met </a:t>
                      </a:r>
                      <a:r>
                        <a:rPr lang="fr-FR" b="0" u="none" baseline="0" dirty="0" smtClean="0"/>
                        <a:t>en place un programme d’application sélective concernant la ceinture de sécurité…. »</a:t>
                      </a:r>
                      <a:endParaRPr lang="fr-FR" u="sng" dirty="0"/>
                    </a:p>
                  </a:txBody>
                  <a:tcPr/>
                </a:tc>
              </a:tr>
              <a:tr h="3006284"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B- Emploi occasionnel</a:t>
                      </a:r>
                      <a:r>
                        <a:rPr lang="fr-FR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du </a:t>
                      </a:r>
                      <a:r>
                        <a:rPr lang="fr-FR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passé composé et du futur</a:t>
                      </a:r>
                      <a:endParaRPr lang="fr-FR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Notamment</a:t>
                      </a:r>
                      <a:r>
                        <a:rPr lang="fr-FR" baseline="0" dirty="0" smtClean="0"/>
                        <a:t> dans les débuts de chapitres et les conclusions partielles de manière à faire des liens entre les paragraphes ou les différentes partie du travail.</a:t>
                      </a:r>
                    </a:p>
                    <a:p>
                      <a:r>
                        <a:rPr lang="fr-FR" baseline="0" dirty="0" smtClean="0"/>
                        <a:t>Exemple : </a:t>
                      </a:r>
                    </a:p>
                    <a:p>
                      <a:r>
                        <a:rPr lang="fr-FR" baseline="0" dirty="0" smtClean="0"/>
                        <a:t>« Comme nous l’</a:t>
                      </a:r>
                      <a:r>
                        <a:rPr lang="fr-FR" b="1" baseline="0" dirty="0" smtClean="0"/>
                        <a:t>avons </a:t>
                      </a:r>
                      <a:r>
                        <a:rPr lang="fr-FR" b="0" baseline="0" dirty="0" smtClean="0"/>
                        <a:t>déjà </a:t>
                      </a:r>
                      <a:r>
                        <a:rPr lang="fr-FR" b="1" baseline="0" dirty="0" smtClean="0"/>
                        <a:t>mentionné </a:t>
                      </a:r>
                      <a:r>
                        <a:rPr lang="fr-FR" b="0" baseline="0" dirty="0" smtClean="0"/>
                        <a:t>a plusieurs reprises… »</a:t>
                      </a:r>
                    </a:p>
                    <a:p>
                      <a:r>
                        <a:rPr lang="fr-FR" b="0" baseline="0" dirty="0" smtClean="0"/>
                        <a:t>« Cette figure </a:t>
                      </a:r>
                      <a:r>
                        <a:rPr lang="fr-FR" b="1" baseline="0" dirty="0" smtClean="0"/>
                        <a:t>pourra </a:t>
                      </a:r>
                      <a:r>
                        <a:rPr lang="fr-FR" b="0" baseline="0" dirty="0" smtClean="0"/>
                        <a:t>donc servir de modèle a notre application de la planification… »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2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1878</TotalTime>
  <Words>1189</Words>
  <Application>Microsoft Office PowerPoint</Application>
  <PresentationFormat>Affichage à l'écran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enpei</dc:creator>
  <cp:lastModifiedBy>enpei</cp:lastModifiedBy>
  <cp:revision>48</cp:revision>
  <dcterms:created xsi:type="dcterms:W3CDTF">2015-09-26T09:29:13Z</dcterms:created>
  <dcterms:modified xsi:type="dcterms:W3CDTF">2015-10-06T11:13:43Z</dcterms:modified>
</cp:coreProperties>
</file>