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6" autoAdjust="0"/>
  </p:normalViewPr>
  <p:slideViewPr>
    <p:cSldViewPr>
      <p:cViewPr varScale="1">
        <p:scale>
          <a:sx n="47" d="100"/>
          <a:sy n="47" d="100"/>
        </p:scale>
        <p:origin x="-136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2DEBBE-7EE1-4C32-A071-C4CBC61A4066}" type="datetimeFigureOut">
              <a:rPr lang="fr-FR" smtClean="0"/>
              <a:t>20/09/2015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3A06EE-3071-4E1A-A1C6-32174370BB4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442" y="2564904"/>
            <a:ext cx="808747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communication</a:t>
            </a:r>
          </a:p>
          <a:p>
            <a:pPr algn="ctr"/>
            <a:r>
              <a:rPr lang="fr-FR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générale</a:t>
            </a:r>
            <a:endParaRPr lang="fr-FR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672" y="1124744"/>
            <a:ext cx="3621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Chapitre I:</a:t>
            </a:r>
            <a:endParaRPr lang="fr-FR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05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997839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Il existe quatre phénomènes: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b="1" dirty="0" smtClean="0"/>
              <a:t>Diffusion massive des savoirs et </a:t>
            </a:r>
            <a:r>
              <a:rPr lang="fr-FR" sz="2400" b="1" smtClean="0"/>
              <a:t>savoirs faire</a:t>
            </a:r>
            <a:endParaRPr lang="fr-FR" sz="2400" b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b="1" dirty="0" smtClean="0"/>
              <a:t>Industrialisation et a la commercialisation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b="1" dirty="0" smtClean="0"/>
              <a:t>Accélération des innovations technologiques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b="1" dirty="0" smtClean="0"/>
              <a:t>Familiarisation rapide avec les nouvelles technologies.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59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20688"/>
            <a:ext cx="4764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fr-FR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1-Définition:</a:t>
            </a:r>
            <a:endParaRPr lang="fr-FR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184075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Communiquer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600" dirty="0" smtClean="0"/>
              <a:t>: vient du latin « </a:t>
            </a:r>
            <a:r>
              <a:rPr lang="fr-FR" sz="3600" dirty="0" err="1" smtClean="0"/>
              <a:t>comunicare</a:t>
            </a:r>
            <a:r>
              <a:rPr lang="fr-FR" sz="3600" dirty="0" smtClean="0"/>
              <a:t> » et veut dire être en commun ou être en relation avec « quelque chose » .</a:t>
            </a:r>
            <a:endParaRPr lang="fr-FR" sz="3600" dirty="0"/>
          </a:p>
        </p:txBody>
      </p:sp>
      <p:pic>
        <p:nvPicPr>
          <p:cNvPr id="1026" name="Picture 2" descr="C:\Users\enpei\Downloads\téléchar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2" y="4149080"/>
            <a:ext cx="870779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43044" y="2620969"/>
            <a:ext cx="2952328" cy="12153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Communiquer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983752" y="1608204"/>
            <a:ext cx="0" cy="1012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03240" y="970976"/>
            <a:ext cx="2952328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L’écoute des autres</a:t>
            </a:r>
            <a:endParaRPr lang="fr-FR" dirty="0"/>
          </a:p>
        </p:txBody>
      </p:sp>
      <p:cxnSp>
        <p:nvCxnSpPr>
          <p:cNvPr id="10" name="Connecteur droit avec flèche 9"/>
          <p:cNvCxnSpPr>
            <a:endCxn id="4" idx="7"/>
          </p:cNvCxnSpPr>
          <p:nvPr/>
        </p:nvCxnSpPr>
        <p:spPr>
          <a:xfrm flipH="1">
            <a:off x="5063014" y="1021701"/>
            <a:ext cx="851674" cy="1777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993080" y="511580"/>
            <a:ext cx="2952328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CV+ lettre de motivation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5516744" y="3231880"/>
            <a:ext cx="7958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270246" y="2917298"/>
            <a:ext cx="2952328" cy="909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les principes de la communication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 flipV="1">
            <a:off x="4993080" y="3663152"/>
            <a:ext cx="677336" cy="4396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699720" y="3882995"/>
            <a:ext cx="3444280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facteur de développement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4459626" y="3836288"/>
            <a:ext cx="872122" cy="1239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318076" y="4806128"/>
            <a:ext cx="3444280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connaissance de soi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3983752" y="3836288"/>
            <a:ext cx="0" cy="980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032826" y="4816510"/>
            <a:ext cx="2952328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 connaitre</a:t>
            </a:r>
            <a:endParaRPr lang="fr-FR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2195736" y="3616445"/>
            <a:ext cx="687212" cy="14597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92128" y="5069789"/>
            <a:ext cx="3444280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Communiquer a l’oral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2051720" y="3221060"/>
            <a:ext cx="487622" cy="4420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79512" y="3663152"/>
            <a:ext cx="3444280" cy="909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s’approprier des</a:t>
            </a:r>
          </a:p>
          <a:p>
            <a:r>
              <a:rPr lang="fr-FR" dirty="0" smtClean="0"/>
              <a:t> techniques</a:t>
            </a:r>
            <a:endParaRPr lang="fr-FR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985080" y="2616116"/>
            <a:ext cx="718160" cy="301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-17864" y="2166449"/>
            <a:ext cx="3444280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Renforcer son mental</a:t>
            </a:r>
            <a:endParaRPr lang="fr-FR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195736" y="1490427"/>
            <a:ext cx="1018984" cy="11954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62392" y="926548"/>
            <a:ext cx="2952328" cy="51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Communiquer a l’écrit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9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3" grpId="0"/>
      <p:bldP spid="17" grpId="0"/>
      <p:bldP spid="20" grpId="0"/>
      <p:bldP spid="23" grpId="0"/>
      <p:bldP spid="27" grpId="0"/>
      <p:bldP spid="31" grpId="0"/>
      <p:bldP spid="35" grpId="0"/>
      <p:bldP spid="38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62068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événement: </a:t>
            </a:r>
            <a:r>
              <a:rPr lang="fr-FR" sz="2400" dirty="0" smtClean="0"/>
              <a:t>est composé de personnages, de lieux et de dates , et il faut qu’il y ait un fait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30601"/>
              </p:ext>
            </p:extLst>
          </p:nvPr>
        </p:nvGraphicFramePr>
        <p:xfrm>
          <a:off x="251520" y="1750197"/>
          <a:ext cx="8568952" cy="261988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84476"/>
                <a:gridCol w="4284476"/>
              </a:tblGrid>
              <a:tr h="74269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       Un fait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 </a:t>
                      </a: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Une donnée</a:t>
                      </a:r>
                      <a:endParaRPr lang="fr-FR" dirty="0"/>
                    </a:p>
                  </a:txBody>
                  <a:tcPr/>
                </a:tc>
              </a:tr>
              <a:tr h="187718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Est</a:t>
                      </a:r>
                      <a:r>
                        <a:rPr lang="fr-FR" sz="2400" baseline="0" dirty="0" smtClean="0"/>
                        <a:t> une action dont tout le monde n’est pas au courant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 connue par tout le monde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7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2536" y="332655"/>
            <a:ext cx="87671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-les différentes caractéristiques </a:t>
            </a:r>
          </a:p>
          <a:p>
            <a:pPr lvl="1" algn="ctr"/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 la communication:</a:t>
            </a:r>
            <a:endParaRPr lang="fr-FR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22768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fr-FR" sz="2800" dirty="0" smtClean="0"/>
              <a:t>Un émetteur et un récepteur.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fr-FR" sz="2800" dirty="0" smtClean="0"/>
              <a:t>Un message a transmettre.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fr-FR" sz="2800" dirty="0" smtClean="0"/>
              <a:t>Un canal de transmission.</a:t>
            </a:r>
          </a:p>
          <a:p>
            <a:r>
              <a:rPr lang="fr-FR" sz="2800" dirty="0" smtClean="0"/>
              <a:t>     +Codification( la façon de communiquer)</a:t>
            </a:r>
            <a:endParaRPr lang="fr-FR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fr-FR" sz="2800" dirty="0" smtClean="0"/>
              <a:t>Effet retour ( </a:t>
            </a:r>
            <a:r>
              <a:rPr lang="fr-FR" sz="2800" dirty="0" err="1" smtClean="0"/>
              <a:t>feed</a:t>
            </a:r>
            <a:r>
              <a:rPr lang="fr-FR" sz="2800" dirty="0" smtClean="0"/>
              <a:t> back ou retro action)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216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73349" y="332655"/>
            <a:ext cx="95173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fr-FR" sz="40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-les fonctions de la communication:</a:t>
            </a:r>
            <a:endParaRPr lang="fr-FR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443841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Expressive:</a:t>
            </a:r>
            <a:r>
              <a:rPr lang="fr-FR" sz="2800" dirty="0" smtClean="0">
                <a:solidFill>
                  <a:prstClr val="black"/>
                </a:solidFill>
              </a:rPr>
              <a:t> centrée sur l’émetteur.</a:t>
            </a: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Conative:</a:t>
            </a:r>
            <a:r>
              <a:rPr lang="fr-FR" sz="2800" dirty="0" smtClean="0">
                <a:solidFill>
                  <a:prstClr val="black"/>
                </a:solidFill>
              </a:rPr>
              <a:t> centrée sur le récepteur.</a:t>
            </a: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Référentielle:</a:t>
            </a:r>
            <a:r>
              <a:rPr lang="fr-FR" sz="2800" dirty="0" smtClean="0">
                <a:solidFill>
                  <a:prstClr val="black"/>
                </a:solidFill>
              </a:rPr>
              <a:t> axée sur le contexte de la communication.</a:t>
            </a: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Phatique</a:t>
            </a:r>
            <a:r>
              <a:rPr lang="fr-FR" sz="2800" dirty="0" smtClean="0">
                <a:solidFill>
                  <a:prstClr val="black"/>
                </a:solidFill>
              </a:rPr>
              <a:t>: axée sur le canal de transmission.</a:t>
            </a: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Métalinguistique: </a:t>
            </a:r>
            <a:r>
              <a:rPr lang="fr-FR" sz="2800" dirty="0" smtClean="0">
                <a:solidFill>
                  <a:prstClr val="black"/>
                </a:solidFill>
              </a:rPr>
              <a:t>axée sur la codification et les signes utilisés.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fr-FR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Poétique:</a:t>
            </a:r>
            <a:r>
              <a:rPr lang="fr-FR" sz="2800" dirty="0" smtClean="0">
                <a:solidFill>
                  <a:prstClr val="black"/>
                </a:solidFill>
              </a:rPr>
              <a:t> axée sur l’esthétique de la communication.</a:t>
            </a: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7783" y="332655"/>
            <a:ext cx="9126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-les </a:t>
            </a:r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moyens de la 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communication:</a:t>
            </a:r>
            <a:endParaRPr lang="fr-FR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8489"/>
              </p:ext>
            </p:extLst>
          </p:nvPr>
        </p:nvGraphicFramePr>
        <p:xfrm>
          <a:off x="179512" y="1397000"/>
          <a:ext cx="8768922" cy="2773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84461"/>
                <a:gridCol w="4384461"/>
              </a:tblGrid>
              <a:tr h="649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Médias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Hors médias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950824"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Presse , radio , télévision , internet , affichage , cinéma 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Sponsoring , parrainage , bouche a oreille , foires , journées portes ouvertes , relations publiques , prospectus 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5"/>
            <a:ext cx="84249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fr-FR" sz="40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-les </a:t>
            </a:r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principaux types de communication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fr-FR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5052"/>
              </p:ext>
            </p:extLst>
          </p:nvPr>
        </p:nvGraphicFramePr>
        <p:xfrm>
          <a:off x="467544" y="2132856"/>
          <a:ext cx="8424936" cy="3291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08312"/>
                <a:gridCol w="2808312"/>
                <a:gridCol w="2808312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 interpersonnelle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 de masse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 de groupe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Un échange entre un émetteur et un récepteur.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émetteur transmet des informations a plusieurs récepteurs.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Transmission d’information a l’encontre d’une certaine catégorie de personnes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5"/>
            <a:ext cx="84249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-les </a:t>
            </a:r>
            <a:r>
              <a:rPr lang="fr-FR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caractéristiques des nouveaux médias</a:t>
            </a:r>
            <a:r>
              <a:rPr lang="fr-FR" sz="4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fr-FR" sz="4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98884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Ils sont issus des nouvelles technologies (NTIC ou TICE) , ils supportent des informations numérisées , pour satisfaire des besoins d’interactivité.</a:t>
            </a:r>
          </a:p>
          <a:p>
            <a:r>
              <a:rPr lang="fr-FR" sz="2400" b="1" dirty="0" smtClean="0"/>
              <a:t>Il y’a trois domaines techniques qui vont coexister: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La télécommunication.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L’audiovisuel.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L’informatique : télématique + multimédia</a:t>
            </a:r>
            <a:endParaRPr lang="fr-FR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67544" y="4886655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NTIC: Nouvelles Technologies de l’Information et de la Communication.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TICE: Technologies de l’Information et de la Communication pour l’Enseignement.</a:t>
            </a:r>
          </a:p>
          <a:p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150</TotalTime>
  <Words>381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enpei</dc:creator>
  <cp:lastModifiedBy>enpei</cp:lastModifiedBy>
  <cp:revision>15</cp:revision>
  <dcterms:created xsi:type="dcterms:W3CDTF">2015-09-18T20:00:22Z</dcterms:created>
  <dcterms:modified xsi:type="dcterms:W3CDTF">2015-09-20T08:55:43Z</dcterms:modified>
</cp:coreProperties>
</file>